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797675" cy="9926638"/>
  <p:embeddedFontLst>
    <p:embeddedFont>
      <p:font typeface="Qlassik Medium" panose="020B0604020202020204" charset="0"/>
      <p:regular r:id="rId18"/>
    </p:embeddedFont>
    <p:embeddedFont>
      <p:font typeface="Corbel" panose="020B050302020402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32" autoAdjust="0"/>
  </p:normalViewPr>
  <p:slideViewPr>
    <p:cSldViewPr snapToGrid="0">
      <p:cViewPr varScale="1">
        <p:scale>
          <a:sx n="81" d="100"/>
          <a:sy n="81" d="100"/>
        </p:scale>
        <p:origin x="14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8" cy="4980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50442" y="0"/>
            <a:ext cx="2945658" cy="4980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66812" y="1241425"/>
            <a:ext cx="4464050" cy="33496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8" cy="4980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50442" y="9428584"/>
            <a:ext cx="2945658" cy="4980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9672840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850442" y="9428584"/>
            <a:ext cx="2945658" cy="4980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73198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8422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0001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603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459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850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875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SAPOLL est un projet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inter</a:t>
            </a:r>
            <a:r>
              <a:rPr lang="fr-FR" sz="1200" b="1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régional 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qui va prôner une </a:t>
            </a:r>
            <a:r>
              <a:rPr lang="fr-FR" sz="1200" b="1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collaboration transfrontalière 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entre </a:t>
            </a:r>
            <a:r>
              <a:rPr lang="fr-FR" sz="1200" b="1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pays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(Belgique-France) et entre </a:t>
            </a:r>
            <a:r>
              <a:rPr lang="fr-FR" sz="1200" b="1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régions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(Wallonie-Flandre), Ce programme rassemble donc 3 versants qui vont véritablement œuvrer dans un but commun qui est la </a:t>
            </a:r>
            <a:r>
              <a:rPr lang="fr-FR" sz="1200" b="1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conservation des pollinisateurs sauvages,</a:t>
            </a:r>
            <a:endParaRPr lang="fr-FR" sz="1200" b="1" i="0" u="none" strike="noStrike" cap="none" dirty="0" smtClean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fr-FR" sz="1200" b="0" i="0" u="none" strike="noStrike" cap="none" dirty="0" smtClean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Vision transfrontalière en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terme d’enjeux et d’objectifs:</a:t>
            </a:r>
            <a:r>
              <a:rPr lang="fr-FR" sz="1200" b="1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on </a:t>
            </a:r>
            <a:r>
              <a:rPr lang="fr-FR" sz="1200" b="1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favorise les échanges 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entre régions transfrontalières, on </a:t>
            </a:r>
            <a:r>
              <a:rPr lang="fr-FR" sz="1200" b="1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associe les compétences communes 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et </a:t>
            </a:r>
            <a:r>
              <a:rPr lang="fr-FR" sz="1200" b="1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on valorise la richesse 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 chaque région et ce, au bénéfice de la population de la zone (SYNERGIE)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fr-FR" sz="1200" b="0" i="0" u="none" strike="noStrike" cap="none" baseline="0" dirty="0" smtClean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Territoire transfrontalier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 62,000 km² 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et comprenant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une population de </a:t>
            </a:r>
            <a:r>
              <a:rPr lang="fr-FR" sz="1200" b="1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10,800,000 habitants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endParaRPr lang="fr-FR" sz="1200" b="0" i="0" u="none" strike="noStrike" cap="none" dirty="0" smtClean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fr-FR" sz="1200" b="0" i="0" u="none" strike="noStrike" cap="none" dirty="0" smtClean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Le </a:t>
            </a:r>
            <a:r>
              <a:rPr lang="fr-FR" sz="12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projet SAPOLL est un projet européen du programme Interreg France-Wallonie-</a:t>
            </a:r>
            <a:r>
              <a:rPr lang="fr-FR" sz="1200" b="0" i="0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Vlaanderen</a:t>
            </a:r>
            <a:r>
              <a:rPr lang="fr-FR" sz="12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fr-FR" sz="12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développé dans le cadre d’une politique de cohésion et d’une Europe sans frontière</a:t>
            </a:r>
            <a:r>
              <a:rPr lang="fr-FR" sz="12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 L’un des objectifs majeurs de ce programme est de développer une gestion 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intégrée </a:t>
            </a:r>
            <a:r>
              <a:rPr lang="fr-FR" sz="12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et durable des ressources naturelles et des écosystèmes 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transfrontaliers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fr-FR" sz="1200" b="0" i="0" u="none" strike="noStrike" cap="none" dirty="0" smtClean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France: Région Haut de France, Ardennes, Marnes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Wallonie: Hainaut, Namur, Luxembourg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Flandre: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Fl. Orientale et </a:t>
            </a:r>
            <a:r>
              <a:rPr lang="fr-FR" sz="1200" b="0" i="0" u="none" strike="noStrike" cap="none" baseline="0" dirty="0" err="1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Fl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occidentale</a:t>
            </a:r>
            <a:endParaRPr lang="fr-FR" sz="1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850442" y="9428584"/>
            <a:ext cx="2945658" cy="4980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32335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BE" dirty="0" smtClean="0"/>
              <a:t>Ces partenaires</a:t>
            </a:r>
            <a:r>
              <a:rPr lang="fr-BE" baseline="0" dirty="0" smtClean="0"/>
              <a:t> ainsi que les organismes associés provenant </a:t>
            </a:r>
            <a:r>
              <a:rPr lang="fr-BE" b="1" baseline="0" dirty="0" smtClean="0"/>
              <a:t>d’horizons divers (associations, universités, organismes publics) </a:t>
            </a:r>
            <a:r>
              <a:rPr lang="fr-BE" baseline="0" dirty="0" smtClean="0"/>
              <a:t>apportent leur pierre à l’édifice via </a:t>
            </a:r>
            <a:r>
              <a:rPr lang="fr-BE" b="1" baseline="0" dirty="0" smtClean="0"/>
              <a:t>diverses compétences et aides </a:t>
            </a:r>
            <a:r>
              <a:rPr lang="fr-BE" baseline="0" dirty="0" smtClean="0"/>
              <a:t>au profit du projet SAPOLL</a:t>
            </a:r>
            <a:endParaRPr dirty="0"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3148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BE" dirty="0" smtClean="0"/>
              <a:t>Projet regroupant des </a:t>
            </a:r>
            <a:r>
              <a:rPr lang="fr-BE" b="1" dirty="0" smtClean="0"/>
              <a:t>organismes d’horizons divers</a:t>
            </a:r>
            <a:endParaRPr b="1" dirty="0"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930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BE" b="0" dirty="0" smtClean="0"/>
              <a:t>Acteurs locaux = </a:t>
            </a:r>
            <a:r>
              <a:rPr lang="fr-BE" b="1" dirty="0" smtClean="0"/>
              <a:t>citoyens, gestionnaires d’espaces, politiques</a:t>
            </a:r>
          </a:p>
          <a:p>
            <a:pPr lvl="0">
              <a:spcBef>
                <a:spcPts val="0"/>
              </a:spcBef>
              <a:buNone/>
            </a:pPr>
            <a:endParaRPr lang="fr-BE" b="0" dirty="0" smtClean="0"/>
          </a:p>
          <a:p>
            <a:pPr lvl="0">
              <a:spcBef>
                <a:spcPts val="0"/>
              </a:spcBef>
              <a:buNone/>
            </a:pPr>
            <a:r>
              <a:rPr lang="fr-BE" b="0" dirty="0" smtClean="0"/>
              <a:t>Ce</a:t>
            </a:r>
            <a:r>
              <a:rPr lang="fr-BE" b="0" baseline="0" dirty="0" smtClean="0"/>
              <a:t> plan donnera à tous les acteurs du territoire (structures ou particuliers) les </a:t>
            </a:r>
            <a:r>
              <a:rPr lang="fr-BE" b="1" baseline="0" dirty="0" smtClean="0"/>
              <a:t>clés pour agir en faveur des pollinisateurs</a:t>
            </a:r>
            <a:endParaRPr lang="fr-BE" b="1" dirty="0" smtClean="0"/>
          </a:p>
          <a:p>
            <a:pPr lvl="0">
              <a:spcBef>
                <a:spcPts val="0"/>
              </a:spcBef>
              <a:buNone/>
            </a:pPr>
            <a:endParaRPr lang="fr-BE" b="1" dirty="0" smtClean="0"/>
          </a:p>
          <a:p>
            <a:pPr lvl="0">
              <a:spcBef>
                <a:spcPts val="0"/>
              </a:spcBef>
              <a:buNone/>
            </a:pPr>
            <a:r>
              <a:rPr lang="fr-BE" b="1" dirty="0" smtClean="0"/>
              <a:t>Programme de conservation d’envergure qui est cohérent et concerté sur</a:t>
            </a:r>
            <a:r>
              <a:rPr lang="fr-BE" b="1" baseline="0" dirty="0" smtClean="0"/>
              <a:t> la surface transfrontalière</a:t>
            </a:r>
          </a:p>
          <a:p>
            <a:pPr lvl="0">
              <a:spcBef>
                <a:spcPts val="0"/>
              </a:spcBef>
              <a:buNone/>
            </a:pPr>
            <a:endParaRPr lang="fr-BE" b="1" baseline="0" dirty="0" smtClean="0"/>
          </a:p>
          <a:p>
            <a:pPr marL="171450" lvl="0" indent="-171450">
              <a:spcBef>
                <a:spcPts val="0"/>
              </a:spcBef>
              <a:buFontTx/>
              <a:buChar char="-"/>
            </a:pPr>
            <a:r>
              <a:rPr lang="fr-BE" b="1" baseline="0" dirty="0" smtClean="0"/>
              <a:t>1</a:t>
            </a:r>
            <a:r>
              <a:rPr lang="fr-BE" b="1" baseline="30000" dirty="0" smtClean="0"/>
              <a:t>ère</a:t>
            </a:r>
            <a:r>
              <a:rPr lang="fr-BE" b="1" baseline="0" dirty="0" smtClean="0"/>
              <a:t> étape</a:t>
            </a:r>
            <a:r>
              <a:rPr lang="fr-BE" b="0" baseline="0" dirty="0" smtClean="0"/>
              <a:t>: Bilan des initiatives existantes qui permettra d’identifier les </a:t>
            </a:r>
            <a:r>
              <a:rPr lang="fr-BE" b="1" baseline="0" dirty="0" smtClean="0"/>
              <a:t>lacunes</a:t>
            </a:r>
            <a:r>
              <a:rPr lang="fr-BE" b="0" baseline="0" dirty="0" smtClean="0"/>
              <a:t> et </a:t>
            </a:r>
            <a:r>
              <a:rPr lang="fr-BE" b="1" baseline="0" dirty="0" smtClean="0"/>
              <a:t>synergies</a:t>
            </a:r>
            <a:r>
              <a:rPr lang="fr-BE" b="0" baseline="0" dirty="0" smtClean="0"/>
              <a:t> possibles</a:t>
            </a:r>
          </a:p>
          <a:p>
            <a:pPr marL="171450" lvl="0" indent="-171450">
              <a:spcBef>
                <a:spcPts val="0"/>
              </a:spcBef>
              <a:buFontTx/>
              <a:buChar char="-"/>
            </a:pPr>
            <a:endParaRPr lang="fr-BE" b="0" baseline="0" dirty="0" smtClean="0"/>
          </a:p>
          <a:p>
            <a:pPr marL="0" lvl="0" indent="0">
              <a:spcBef>
                <a:spcPts val="0"/>
              </a:spcBef>
              <a:buFontTx/>
              <a:buNone/>
            </a:pPr>
            <a:r>
              <a:rPr lang="fr-BE" b="0" baseline="0" dirty="0" smtClean="0"/>
              <a:t>Ce plan d’action permettra de:</a:t>
            </a:r>
          </a:p>
          <a:p>
            <a:pPr marL="0" lvl="0" indent="0">
              <a:spcBef>
                <a:spcPts val="0"/>
              </a:spcBef>
              <a:buFontTx/>
              <a:buNone/>
            </a:pPr>
            <a:endParaRPr lang="fr-BE" b="0" baseline="0" dirty="0" smtClean="0"/>
          </a:p>
          <a:p>
            <a:pPr marL="0" lvl="0" indent="0">
              <a:spcBef>
                <a:spcPts val="0"/>
              </a:spcBef>
              <a:buFontTx/>
              <a:buNone/>
            </a:pPr>
            <a:r>
              <a:rPr lang="fr-BE" b="0" baseline="0" dirty="0" smtClean="0"/>
              <a:t>- </a:t>
            </a:r>
            <a:r>
              <a:rPr lang="fr-BE" b="1" baseline="0" dirty="0" smtClean="0"/>
              <a:t>Vulgariser les résultats scientifiques </a:t>
            </a:r>
            <a:r>
              <a:rPr lang="fr-BE" b="0" baseline="0" dirty="0" smtClean="0"/>
              <a:t>produits pas SAPOLL,BELBEES et les </a:t>
            </a:r>
            <a:r>
              <a:rPr lang="fr-BE" b="1" baseline="0" dirty="0" smtClean="0"/>
              <a:t>rendre  accessibles à tous</a:t>
            </a:r>
          </a:p>
          <a:p>
            <a:pPr marL="0" lvl="0" indent="0">
              <a:spcBef>
                <a:spcPts val="0"/>
              </a:spcBef>
              <a:buFontTx/>
              <a:buNone/>
            </a:pPr>
            <a:r>
              <a:rPr lang="fr-BE" b="0" baseline="0" dirty="0" smtClean="0"/>
              <a:t>- Proposer des </a:t>
            </a:r>
            <a:r>
              <a:rPr lang="fr-BE" b="1" baseline="0" dirty="0" smtClean="0"/>
              <a:t>méthodes qui ont été testées </a:t>
            </a:r>
            <a:r>
              <a:rPr lang="fr-BE" b="0" baseline="0" dirty="0" smtClean="0"/>
              <a:t>par des gestionnaires d’espaces et </a:t>
            </a:r>
            <a:r>
              <a:rPr lang="fr-BE" b="1" baseline="0" dirty="0" smtClean="0"/>
              <a:t>validées scientifiquement</a:t>
            </a:r>
          </a:p>
          <a:p>
            <a:pPr marL="0" lvl="0" indent="0">
              <a:spcBef>
                <a:spcPts val="0"/>
              </a:spcBef>
              <a:buFontTx/>
              <a:buNone/>
            </a:pPr>
            <a:r>
              <a:rPr lang="fr-BE" b="0" baseline="0" dirty="0" smtClean="0"/>
              <a:t>- Indiquer les </a:t>
            </a:r>
            <a:r>
              <a:rPr lang="fr-BE" b="1" baseline="0" dirty="0" smtClean="0"/>
              <a:t>actions prioritaires </a:t>
            </a:r>
            <a:r>
              <a:rPr lang="fr-BE" b="0" baseline="0" dirty="0" smtClean="0"/>
              <a:t>et les </a:t>
            </a:r>
            <a:r>
              <a:rPr lang="fr-BE" b="1" baseline="0" dirty="0" smtClean="0"/>
              <a:t>zones d’action prioritaires</a:t>
            </a:r>
            <a:endParaRPr b="1"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6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BE" dirty="0" smtClean="0"/>
              <a:t>Nous nous focaliserons sur les groupes pollinisateurs majoritaires</a:t>
            </a:r>
            <a:r>
              <a:rPr lang="fr-BE" baseline="0" dirty="0" smtClean="0"/>
              <a:t> de cette zone transfrontalière.</a:t>
            </a:r>
          </a:p>
          <a:p>
            <a:pPr lvl="0">
              <a:spcBef>
                <a:spcPts val="0"/>
              </a:spcBef>
              <a:buNone/>
            </a:pPr>
            <a:endParaRPr lang="fr-BE" baseline="0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4311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r>
              <a:rPr lang="fr-FR" sz="1200" b="0" i="0" u="sng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Actions pilotes</a:t>
            </a:r>
            <a:r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= </a:t>
            </a:r>
            <a:r>
              <a:rPr lang="fr-FR" sz="12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expérimentation sur les </a:t>
            </a:r>
            <a:r>
              <a:rPr lang="fr-FR" sz="1200" b="1" i="0" u="sng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aménagements de bords de routes</a:t>
            </a:r>
            <a:r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 : test de </a:t>
            </a:r>
            <a:r>
              <a:rPr lang="fr-FR" sz="12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l’effet de différents aménagements de prairies fleuries sur les pollinisateurs </a:t>
            </a:r>
            <a:r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en considérant </a:t>
            </a:r>
            <a:r>
              <a:rPr lang="fr-FR" sz="1200" b="1" i="0" u="sng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l’aspect économique</a:t>
            </a:r>
            <a:r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– étude du rapport </a:t>
            </a:r>
            <a:r>
              <a:rPr lang="fr-FR" sz="12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coût-bénéfice</a:t>
            </a:r>
            <a:r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– </a:t>
            </a:r>
            <a:r>
              <a:rPr lang="fr-FR" sz="1200" b="0" i="0" u="sng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volonté de proposer des </a:t>
            </a:r>
            <a:r>
              <a:rPr lang="fr-FR" sz="1200" b="1" i="0" u="sng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mesures favorables </a:t>
            </a:r>
            <a:r>
              <a:rPr lang="fr-FR" sz="1200" b="0" i="0" u="sng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aux pollinisateurs et possibles à </a:t>
            </a:r>
            <a:r>
              <a:rPr lang="fr-FR" sz="1200" b="1" i="0" u="sng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mettre en place à grande échelle</a:t>
            </a:r>
            <a:r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3850442" y="9428584"/>
            <a:ext cx="2945658" cy="4980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88241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BE" dirty="0" smtClean="0"/>
              <a:t>En parallèle </a:t>
            </a:r>
            <a:r>
              <a:rPr lang="fr-BE" baseline="0" dirty="0" smtClean="0"/>
              <a:t>au plan d’action, des </a:t>
            </a:r>
            <a:r>
              <a:rPr lang="fr-BE" b="1" baseline="0" dirty="0" smtClean="0"/>
              <a:t>actions complémentaires </a:t>
            </a:r>
            <a:r>
              <a:rPr lang="fr-BE" baseline="0" dirty="0" smtClean="0"/>
              <a:t>seront menées:</a:t>
            </a:r>
          </a:p>
          <a:p>
            <a:pPr lvl="0">
              <a:spcBef>
                <a:spcPts val="0"/>
              </a:spcBef>
              <a:buNone/>
            </a:pPr>
            <a:endParaRPr lang="fr-BE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fr-BE" baseline="0" dirty="0" smtClean="0"/>
              <a:t>le projet SAPOLL vise aussi à communiquer auprès des acteurs du territoire et du grand public pour les </a:t>
            </a:r>
            <a:r>
              <a:rPr lang="fr-BE" b="1" baseline="0" dirty="0" smtClean="0"/>
              <a:t>informer, les sensibiliser, les conscientiser à la diversité mais aussi au déclin des pollinisateurs </a:t>
            </a:r>
            <a:r>
              <a:rPr lang="fr-BE" baseline="0" dirty="0" smtClean="0"/>
              <a:t>(animations, </a:t>
            </a:r>
            <a:r>
              <a:rPr lang="fr-BE" baseline="0" dirty="0" err="1" smtClean="0"/>
              <a:t>conf</a:t>
            </a:r>
            <a:r>
              <a:rPr lang="fr-BE" baseline="0" dirty="0" smtClean="0"/>
              <a:t>, exposition itinérante, sciences participatives qui permettent au grand public de participer au recensement et au suivi des pollinisateurs de la zone).</a:t>
            </a:r>
          </a:p>
          <a:p>
            <a:pPr lvl="0">
              <a:spcBef>
                <a:spcPts val="0"/>
              </a:spcBef>
              <a:buNone/>
            </a:pPr>
            <a:endParaRPr lang="fr-BE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fr-BE" baseline="0" dirty="0" smtClean="0"/>
              <a:t>Deuxièmement, et c’est un peu le niveau supérieur, nous viserons à </a:t>
            </a:r>
            <a:r>
              <a:rPr lang="fr-BE" b="1" baseline="0" dirty="0" smtClean="0"/>
              <a:t>rassembler les naturalistes de la zone transfrontalière via des GT et des formations </a:t>
            </a:r>
            <a:r>
              <a:rPr lang="fr-BE" baseline="0" dirty="0" smtClean="0"/>
              <a:t>pour </a:t>
            </a:r>
            <a:r>
              <a:rPr lang="fr-BE" b="1" baseline="0" dirty="0" smtClean="0"/>
              <a:t>unir leurs forces </a:t>
            </a:r>
            <a:r>
              <a:rPr lang="fr-BE" baseline="0" dirty="0" smtClean="0"/>
              <a:t>dans la collecte de données</a:t>
            </a:r>
          </a:p>
          <a:p>
            <a:pPr lvl="0">
              <a:spcBef>
                <a:spcPts val="0"/>
              </a:spcBef>
              <a:buNone/>
            </a:pPr>
            <a:endParaRPr lang="fr-BE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fr-BE" baseline="0" dirty="0" smtClean="0"/>
              <a:t>Enfin, le suivi scientifique sur cette zone permettra de </a:t>
            </a:r>
            <a:r>
              <a:rPr lang="fr-BE" b="1" baseline="0" dirty="0" smtClean="0"/>
              <a:t>déterminer l’état de santé des pollinisateurs de la zone</a:t>
            </a:r>
            <a:r>
              <a:rPr lang="fr-BE" baseline="0" dirty="0" smtClean="0"/>
              <a:t>, en identifiant les zones de grand intérêt mais aussi les zones d’action de conservation prioritaires,</a:t>
            </a:r>
            <a:endParaRPr dirty="0"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8835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350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576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hyperlink" Target="http://www.interreg-fwvl.eu/" TargetMode="Externa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-1" y="4599439"/>
            <a:ext cx="9144001" cy="2247900"/>
          </a:xfrm>
          <a:prstGeom prst="rect">
            <a:avLst/>
          </a:prstGeom>
          <a:solidFill>
            <a:srgbClr val="15181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-94" y="4533880"/>
            <a:ext cx="9141619" cy="76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1142999" y="4800600"/>
            <a:ext cx="6858002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141809" y="6080125"/>
            <a:ext cx="6858002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2" name="Shape 22"/>
          <p:cNvSpPr/>
          <p:nvPr/>
        </p:nvSpPr>
        <p:spPr>
          <a:xfrm>
            <a:off x="-95" y="6284703"/>
            <a:ext cx="9144094" cy="576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3" name="Shape 23" descr="C:\Users\Maxime\Dropbox\SAPOLL - INTERREG\SAPOLL - INTERREG\Projet\MOD2 - COMMUNICATION (UMONS)\Templates ppt\Image de fond\colletes2.jpg"/>
          <p:cNvPicPr preferRelativeResize="0"/>
          <p:nvPr/>
        </p:nvPicPr>
        <p:blipFill rotWithShape="1">
          <a:blip r:embed="rId2">
            <a:alphaModFix/>
          </a:blip>
          <a:srcRect l="-475" t="21760" r="475" b="20404"/>
          <a:stretch/>
        </p:blipFill>
        <p:spPr>
          <a:xfrm>
            <a:off x="-52754" y="847025"/>
            <a:ext cx="9194279" cy="370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867" y="6258771"/>
            <a:ext cx="611999" cy="6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4385" y="6306396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3641" y="6368871"/>
            <a:ext cx="1016597" cy="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7" descr="C:\Users\Maxime\Dropbox\SAPOLL - INTERREG\SAPOLL - INTERREG\Projet\MOD2 - COMMUNICATION (UMONS)\Logos opérateurs\Logo-newCD62ssfon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3792" y="6332871"/>
            <a:ext cx="1184426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 descr="C:\Users\Maxime\Dropbox\SAPOLL - INTERREG\SAPOLL - INTERREG\Projet\MOD2 - COMMUNICATION (UMONS)\Logos opérateurs\LogoULgnew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25" y="6332871"/>
            <a:ext cx="2129398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 descr="C:\Users\Maxime\Documents\Biologie\SAPOLL - INTERREG\Projet\MOD2 - COMMUNICATION (UMONS)\Logos opérateurs\logo-cen-npc-ssfon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26792" y="6331585"/>
            <a:ext cx="13104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 descr="C:\Users\Maxime\Documents\Biologie\SAPOLL - INTERREG\Projet\MOD2 - COMMUNICATION (UMONS)\Logos opérateurs\Logo_eden_62-ssfon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57865" y="6366771"/>
            <a:ext cx="944976" cy="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 descr="C:\Users\Maxime\Dropbox\SAPOLL - Share\Logos des partenaires\Natagora\Natagora_fond-vert_détouré_web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17457" y="6330771"/>
            <a:ext cx="916729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/>
          <p:nvPr/>
        </p:nvSpPr>
        <p:spPr>
          <a:xfrm>
            <a:off x="0" y="0"/>
            <a:ext cx="9144000" cy="8795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3" name="Shape 33"/>
          <p:cNvPicPr preferRelativeResize="0"/>
          <p:nvPr/>
        </p:nvPicPr>
        <p:blipFill rotWithShape="1">
          <a:blip r:embed="rId11">
            <a:alphaModFix/>
          </a:blip>
          <a:srcRect t="21998" b="21160"/>
          <a:stretch/>
        </p:blipFill>
        <p:spPr>
          <a:xfrm>
            <a:off x="6950242" y="74535"/>
            <a:ext cx="2051159" cy="728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0" y="879566"/>
            <a:ext cx="91440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5" name="Shape 3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3388" y="93550"/>
            <a:ext cx="1692000" cy="68326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/>
          <p:nvPr/>
        </p:nvSpPr>
        <p:spPr>
          <a:xfrm>
            <a:off x="2020040" y="184151"/>
            <a:ext cx="485973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fr-FR" sz="1200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Avec le soutien du Fonds européen de développement régional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25000"/>
              <a:buFont typeface="Calibri"/>
              <a:buNone/>
            </a:pPr>
            <a:r>
              <a:rPr lang="fr-FR" sz="1200" b="0" i="1" u="none" strike="noStrike" cap="none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Met steun van het Europees Fonds voor Regionale Ontwikkeling</a:t>
            </a: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7479" y="4684692"/>
            <a:ext cx="1402079" cy="316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31978" y="4619807"/>
            <a:ext cx="1369423" cy="47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5486400" y="0"/>
            <a:ext cx="3655314" cy="68580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rgbClr val="1C243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5942410" y="2362200"/>
            <a:ext cx="2400300" cy="19933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3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pic" idx="2"/>
          </p:nvPr>
        </p:nvSpPr>
        <p:spPr>
          <a:xfrm>
            <a:off x="0" y="0"/>
            <a:ext cx="5486399" cy="6858000"/>
          </a:xfrm>
          <a:prstGeom prst="rect">
            <a:avLst/>
          </a:prstGeom>
          <a:solidFill>
            <a:srgbClr val="CCD2D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800"/>
              </a:spcBef>
              <a:buClr>
                <a:schemeClr val="dk2"/>
              </a:buClr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5942410" y="4355592"/>
            <a:ext cx="2400300" cy="16446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dt" idx="10"/>
          </p:nvPr>
        </p:nvSpPr>
        <p:spPr>
          <a:xfrm>
            <a:off x="6656832" y="6601967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7658100" y="6601967"/>
            <a:ext cx="480059" cy="23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  <p:pic>
        <p:nvPicPr>
          <p:cNvPr id="116" name="Shape 116" descr="C:\Users\Maxime\Documents\Biologie\SAPOLL - INTERREG\Images Projet\Logo Interreg-SSfon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1" y="0"/>
            <a:ext cx="2133599" cy="94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re et texte vertical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1005840" y="467360"/>
            <a:ext cx="7132319" cy="12334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Font typeface="Arial"/>
              <a:buNone/>
              <a:defRPr sz="3400" b="0" i="0" u="none" strike="noStrike" cap="none">
                <a:solidFill>
                  <a:srgbClr val="1C243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 rot="5400000">
            <a:off x="2508186" y="399606"/>
            <a:ext cx="4127627" cy="7132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09220" algn="l" rtl="0">
              <a:lnSpc>
                <a:spcPct val="90000"/>
              </a:lnSpc>
              <a:spcBef>
                <a:spcPts val="1800"/>
              </a:spcBef>
              <a:buClr>
                <a:schemeClr val="dk2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94360" marR="0" lvl="1" indent="-124459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-1270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34440" marR="0" lvl="3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554480" marR="0" lvl="4" indent="-14478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874520" marR="0" lvl="5" indent="-14732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94560" marR="0" lvl="6" indent="-14986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514600" marR="0" lvl="7" indent="-1397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834640" marR="0" lvl="8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6656832" y="6601967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7658100" y="6601967"/>
            <a:ext cx="480059" cy="23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  <p:pic>
        <p:nvPicPr>
          <p:cNvPr id="123" name="Shape 123" descr="C:\Users\Maxime\Documents\Biologie\SAPOLL - INTERREG\Images Projet\Logo Interreg-SSfon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1" y="0"/>
            <a:ext cx="2133599" cy="94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itre vertical et text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 rot="5400000">
            <a:off x="4580731" y="2237581"/>
            <a:ext cx="5897562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Font typeface="Arial"/>
              <a:buNone/>
              <a:defRPr sz="3400" b="0" i="0" u="none" strike="noStrike" cap="none">
                <a:solidFill>
                  <a:srgbClr val="1C243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 rot="5400000">
            <a:off x="580231" y="323056"/>
            <a:ext cx="5897562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09220" algn="l" rtl="0">
              <a:lnSpc>
                <a:spcPct val="90000"/>
              </a:lnSpc>
              <a:spcBef>
                <a:spcPts val="1800"/>
              </a:spcBef>
              <a:buClr>
                <a:schemeClr val="dk2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94360" marR="0" lvl="1" indent="-124459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-1270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34440" marR="0" lvl="3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554480" marR="0" lvl="4" indent="-14478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874520" marR="0" lvl="5" indent="-14732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94560" marR="0" lvl="6" indent="-14986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514600" marR="0" lvl="7" indent="-1397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834640" marR="0" lvl="8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6656832" y="6601967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7658100" y="6601967"/>
            <a:ext cx="480059" cy="23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  <p:pic>
        <p:nvPicPr>
          <p:cNvPr id="130" name="Shape 130" descr="C:\Users\Maxime\Documents\Biologie\SAPOLL - INTERREG\Images Projet\Logo Interreg-SSfon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1" y="0"/>
            <a:ext cx="2133599" cy="94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1005840" y="467360"/>
            <a:ext cx="7132319" cy="12334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Font typeface="Arial"/>
              <a:buNone/>
              <a:defRPr sz="4000" b="0" i="0" u="none" strike="noStrike" cap="none">
                <a:solidFill>
                  <a:srgbClr val="1C243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1005840" y="1901952"/>
            <a:ext cx="7132319" cy="41276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09220" algn="l" rtl="0">
              <a:lnSpc>
                <a:spcPct val="90000"/>
              </a:lnSpc>
              <a:spcBef>
                <a:spcPts val="1800"/>
              </a:spcBef>
              <a:buClr>
                <a:schemeClr val="dk2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94360" marR="0" lvl="1" indent="-124459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-1270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34440" marR="0" lvl="3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554480" marR="0" lvl="4" indent="-14478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874520" marR="0" lvl="5" indent="-14732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94560" marR="0" lvl="6" indent="-14986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514600" marR="0" lvl="7" indent="-1397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834640" marR="0" lvl="8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3" name="Shape 43"/>
          <p:cNvSpPr/>
          <p:nvPr/>
        </p:nvSpPr>
        <p:spPr>
          <a:xfrm>
            <a:off x="0" y="0"/>
            <a:ext cx="9144000" cy="719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4" name="Shape 44"/>
          <p:cNvPicPr preferRelativeResize="0"/>
          <p:nvPr/>
        </p:nvPicPr>
        <p:blipFill rotWithShape="1">
          <a:blip r:embed="rId2">
            <a:alphaModFix/>
          </a:blip>
          <a:srcRect t="21998" b="21160"/>
          <a:stretch/>
        </p:blipFill>
        <p:spPr>
          <a:xfrm>
            <a:off x="7202820" y="39632"/>
            <a:ext cx="1747791" cy="620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Shape 45"/>
          <p:cNvCxnSpPr/>
          <p:nvPr/>
        </p:nvCxnSpPr>
        <p:spPr>
          <a:xfrm>
            <a:off x="0" y="757645"/>
            <a:ext cx="91440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46" name="Shape 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388" y="93548"/>
            <a:ext cx="1403999" cy="56696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 txBox="1"/>
          <p:nvPr/>
        </p:nvSpPr>
        <p:spPr>
          <a:xfrm>
            <a:off x="1970238" y="119241"/>
            <a:ext cx="485973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fr-FR" sz="1200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Avec le soutien du Fonds européen de développement régional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25000"/>
              <a:buFont typeface="Calibri"/>
              <a:buNone/>
            </a:pPr>
            <a:r>
              <a:rPr lang="fr-FR" sz="1200" b="0" i="1" u="none" strike="noStrike" cap="none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Met steun van het Europees Fonds voor Regionale Ontwikkeling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de section">
    <p:bg>
      <p:bgPr>
        <a:solidFill>
          <a:srgbClr val="E4EAEA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0"/>
            <a:ext cx="9141619" cy="4572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rgbClr val="1C243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0" y="411479"/>
            <a:ext cx="9141619" cy="457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004650" y="856633"/>
            <a:ext cx="7132319" cy="12334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Font typeface="Arial"/>
              <a:buNone/>
              <a:defRPr sz="3400" b="0" i="0" u="none" strike="noStrike" cap="none">
                <a:solidFill>
                  <a:srgbClr val="1C243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53" name="Shape 53" descr="C:\Users\Maxime\Documents\Biologie\SAPOLL - INTERREG\Photos-Morgane\IMG_1172.JPG"/>
          <p:cNvPicPr preferRelativeResize="0"/>
          <p:nvPr/>
        </p:nvPicPr>
        <p:blipFill rotWithShape="1">
          <a:blip r:embed="rId2">
            <a:alphaModFix/>
          </a:blip>
          <a:srcRect l="2386" t="29859" r="2360" b="13696"/>
          <a:stretch/>
        </p:blipFill>
        <p:spPr>
          <a:xfrm>
            <a:off x="0" y="1799769"/>
            <a:ext cx="9144001" cy="40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/>
          <p:nvPr/>
        </p:nvSpPr>
        <p:spPr>
          <a:xfrm>
            <a:off x="0" y="0"/>
            <a:ext cx="9144000" cy="719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5" name="Shape 55"/>
          <p:cNvPicPr preferRelativeResize="0"/>
          <p:nvPr/>
        </p:nvPicPr>
        <p:blipFill rotWithShape="1">
          <a:blip r:embed="rId3">
            <a:alphaModFix/>
          </a:blip>
          <a:srcRect t="21998" b="21160"/>
          <a:stretch/>
        </p:blipFill>
        <p:spPr>
          <a:xfrm>
            <a:off x="7202820" y="39632"/>
            <a:ext cx="1747791" cy="620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Shape 56"/>
          <p:cNvCxnSpPr/>
          <p:nvPr/>
        </p:nvCxnSpPr>
        <p:spPr>
          <a:xfrm>
            <a:off x="0" y="757645"/>
            <a:ext cx="91440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57" name="Shape 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88" y="93548"/>
            <a:ext cx="1403999" cy="56696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1970238" y="119241"/>
            <a:ext cx="485973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fr-FR" sz="1200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Avec le soutien du Fonds européen de développement régional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25000"/>
              <a:buFont typeface="Calibri"/>
              <a:buNone/>
            </a:pPr>
            <a:r>
              <a:rPr lang="fr-FR" sz="1200" b="0" i="1" u="none" strike="noStrike" cap="none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Met steun van het Europees Fonds voor Regionale Ontwikkeling</a:t>
            </a:r>
          </a:p>
        </p:txBody>
      </p:sp>
      <p:pic>
        <p:nvPicPr>
          <p:cNvPr id="59" name="Shape 5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479" y="6083121"/>
            <a:ext cx="1402079" cy="316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8871" y="6005878"/>
            <a:ext cx="1369423" cy="47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utre titre de section">
    <p:bg>
      <p:bgPr>
        <a:gradFill>
          <a:gsLst>
            <a:gs pos="0">
              <a:srgbClr val="4D536F"/>
            </a:gs>
            <a:gs pos="50000">
              <a:srgbClr val="303959"/>
            </a:gs>
            <a:gs pos="100000">
              <a:srgbClr val="1A2443"/>
            </a:gs>
          </a:gsLst>
          <a:lin ang="5400000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143000" y="1143000"/>
            <a:ext cx="6858000" cy="266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141809" y="381000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2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1000"/>
              </a:spcBef>
              <a:buClr>
                <a:schemeClr val="lt2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800"/>
              </a:spcBef>
              <a:buClr>
                <a:schemeClr val="lt2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8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8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6656832" y="6601967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7658100" y="6601967"/>
            <a:ext cx="480059" cy="23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005840" y="467360"/>
            <a:ext cx="7132319" cy="12334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Font typeface="Arial"/>
              <a:buNone/>
              <a:defRPr sz="3400" b="0" i="0" u="none" strike="noStrike" cap="none">
                <a:solidFill>
                  <a:srgbClr val="1C243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005840" y="1901951"/>
            <a:ext cx="3429000" cy="41239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09220" algn="l" rtl="0">
              <a:lnSpc>
                <a:spcPct val="90000"/>
              </a:lnSpc>
              <a:spcBef>
                <a:spcPts val="1800"/>
              </a:spcBef>
              <a:buClr>
                <a:schemeClr val="dk2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94360" marR="0" lvl="1" indent="-124459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-1270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34440" marR="0" lvl="3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554480" marR="0" lvl="4" indent="-14478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874520" marR="0" lvl="5" indent="-14732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94560" marR="0" lvl="6" indent="-14986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514600" marR="0" lvl="7" indent="-1397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834640" marR="0" lvl="8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4709160" y="1901951"/>
            <a:ext cx="3429000" cy="41239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09220" algn="l" rtl="0">
              <a:lnSpc>
                <a:spcPct val="90000"/>
              </a:lnSpc>
              <a:spcBef>
                <a:spcPts val="1800"/>
              </a:spcBef>
              <a:buClr>
                <a:schemeClr val="dk2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94360" marR="0" lvl="1" indent="-124459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-1270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34440" marR="0" lvl="3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554480" marR="0" lvl="4" indent="-14478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874520" marR="0" lvl="5" indent="-14732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94560" marR="0" lvl="6" indent="-14986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514600" marR="0" lvl="7" indent="-1397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834640" marR="0" lvl="8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656832" y="6601967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7658100" y="6601967"/>
            <a:ext cx="480059" cy="23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  <p:pic>
        <p:nvPicPr>
          <p:cNvPr id="74" name="Shape 74" descr="C:\Users\Maxime\Documents\Biologie\SAPOLL - INTERREG\Images Projet\Logo Interreg-SSfon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1" y="0"/>
            <a:ext cx="2133599" cy="94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ais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005840" y="467360"/>
            <a:ext cx="7132319" cy="12334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Font typeface="Arial"/>
              <a:buNone/>
              <a:defRPr sz="3400" b="0" i="0" u="none" strike="noStrike" cap="none">
                <a:solidFill>
                  <a:srgbClr val="1C243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1005840" y="2740733"/>
            <a:ext cx="3429000" cy="32888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0000"/>
              </a:lnSpc>
              <a:spcBef>
                <a:spcPts val="1800"/>
              </a:spcBef>
              <a:buClr>
                <a:schemeClr val="dk2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94360" marR="0" lvl="1" indent="-137159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-1397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34440" marR="0" lvl="3" indent="-1549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554480" marR="0" lvl="4" indent="-15748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874520" marR="0" lvl="5" indent="-16002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94560" marR="0" lvl="6" indent="-16256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514600" marR="0" lvl="7" indent="-1524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834640" marR="0" lvl="8" indent="-1549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3"/>
          </p:nvPr>
        </p:nvSpPr>
        <p:spPr>
          <a:xfrm>
            <a:off x="4709160" y="1837464"/>
            <a:ext cx="3429000" cy="766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4"/>
          </p:nvPr>
        </p:nvSpPr>
        <p:spPr>
          <a:xfrm>
            <a:off x="4709160" y="2740733"/>
            <a:ext cx="3429000" cy="32888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0000"/>
              </a:lnSpc>
              <a:spcBef>
                <a:spcPts val="1800"/>
              </a:spcBef>
              <a:buClr>
                <a:schemeClr val="dk2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94360" marR="0" lvl="1" indent="-137159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-1397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34440" marR="0" lvl="3" indent="-1549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554480" marR="0" lvl="4" indent="-15748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874520" marR="0" lvl="5" indent="-16002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94560" marR="0" lvl="6" indent="-16256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514600" marR="0" lvl="7" indent="-1524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834640" marR="0" lvl="8" indent="-1549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656832" y="6601967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7658100" y="6601967"/>
            <a:ext cx="480059" cy="23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  <p:pic>
        <p:nvPicPr>
          <p:cNvPr id="84" name="Shape 84" descr="C:\Users\Maxime\Documents\Biologie\SAPOLL - INTERREG\Images Projet\Logo Interreg-SSfon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1" y="0"/>
            <a:ext cx="2133599" cy="94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005840" y="467360"/>
            <a:ext cx="7132319" cy="12334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Font typeface="Arial"/>
              <a:buNone/>
              <a:defRPr sz="3400" b="0" i="0" u="none" strike="noStrike" cap="none">
                <a:solidFill>
                  <a:srgbClr val="1C243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6656832" y="6601967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7658100" y="6601967"/>
            <a:ext cx="480059" cy="23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  <p:pic>
        <p:nvPicPr>
          <p:cNvPr id="90" name="Shape 90" descr="C:\Users\Maxime\Documents\Biologie\SAPOLL - INTERREG\Images Projet\Logo Interreg-SSfon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1" y="0"/>
            <a:ext cx="2133599" cy="94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 avec légen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570308" y="2362200"/>
            <a:ext cx="2400300" cy="199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Font typeface="Arial"/>
              <a:buNone/>
              <a:defRPr sz="3400" b="0" i="0" u="none" strike="noStrike" cap="none">
                <a:solidFill>
                  <a:srgbClr val="1C243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370658" y="685800"/>
            <a:ext cx="5429250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09220" algn="l" rtl="0">
              <a:lnSpc>
                <a:spcPct val="90000"/>
              </a:lnSpc>
              <a:spcBef>
                <a:spcPts val="1800"/>
              </a:spcBef>
              <a:buClr>
                <a:schemeClr val="dk2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94360" marR="0" lvl="1" indent="-124459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-1270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34440" marR="0" lvl="3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554480" marR="0" lvl="4" indent="-14478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874520" marR="0" lvl="5" indent="-14732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94560" marR="0" lvl="6" indent="-14986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514600" marR="0" lvl="7" indent="-1397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834640" marR="0" lvl="8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570308" y="4367307"/>
            <a:ext cx="2400300" cy="1622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6656832" y="6601967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7658100" y="6601967"/>
            <a:ext cx="480059" cy="23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8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  <p:pic>
        <p:nvPicPr>
          <p:cNvPr id="98" name="Shape 98" descr="C:\Users\Maxime\Documents\Biologie\SAPOLL - INTERREG\Images Projet\Logo Interreg-SSfon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1" y="0"/>
            <a:ext cx="2133599" cy="94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Autre contenu avec légen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0" y="0"/>
            <a:ext cx="3655314" cy="68580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rgbClr val="1C243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570308" y="2362200"/>
            <a:ext cx="2400300" cy="199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3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022169" y="685800"/>
            <a:ext cx="4777739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09220" algn="l" rtl="0">
              <a:lnSpc>
                <a:spcPct val="90000"/>
              </a:lnSpc>
              <a:spcBef>
                <a:spcPts val="1800"/>
              </a:spcBef>
              <a:buClr>
                <a:schemeClr val="dk2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94360" marR="0" lvl="1" indent="-124459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-1270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34440" marR="0" lvl="3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554480" marR="0" lvl="4" indent="-14478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874520" marR="0" lvl="5" indent="-14732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94560" marR="0" lvl="6" indent="-14986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514600" marR="0" lvl="7" indent="-1397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834640" marR="0" lvl="8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2"/>
          </p:nvPr>
        </p:nvSpPr>
        <p:spPr>
          <a:xfrm>
            <a:off x="570308" y="4367307"/>
            <a:ext cx="2400300" cy="1622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6656832" y="6601967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7658100" y="6601967"/>
            <a:ext cx="480059" cy="23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  <p:pic>
        <p:nvPicPr>
          <p:cNvPr id="107" name="Shape 107" descr="C:\Users\Maxime\Documents\Biologie\SAPOLL - INTERREG\Images Projet\Logo Interreg-SSfon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99300" y="0"/>
            <a:ext cx="2133599" cy="94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AE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189" y="6583679"/>
            <a:ext cx="9141619" cy="274319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rgbClr val="1C243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1189" y="6583679"/>
            <a:ext cx="9141619" cy="457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1005840" y="467360"/>
            <a:ext cx="7132319" cy="12334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Font typeface="Arial"/>
              <a:buNone/>
              <a:defRPr sz="3400" b="0" i="0" u="none" strike="noStrike" cap="none">
                <a:solidFill>
                  <a:srgbClr val="1C243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1005840" y="1901952"/>
            <a:ext cx="7132319" cy="41276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09220" algn="l" rtl="0">
              <a:lnSpc>
                <a:spcPct val="90000"/>
              </a:lnSpc>
              <a:spcBef>
                <a:spcPts val="1800"/>
              </a:spcBef>
              <a:buClr>
                <a:schemeClr val="dk2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94360" marR="0" lvl="1" indent="-124459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-1270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34440" marR="0" lvl="3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554480" marR="0" lvl="4" indent="-14478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874520" marR="0" lvl="5" indent="-14732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94560" marR="0" lvl="6" indent="-14986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514600" marR="0" lvl="7" indent="-139700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834640" marR="0" lvl="8" indent="-142239" algn="l" rtl="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▪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656832" y="6601967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369813" cy="237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7658100" y="6601967"/>
            <a:ext cx="480059" cy="23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8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‹#›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mailto:morgane.folschweiller@umons.ac.be" TargetMode="External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cedric.vanappelghem@espaces-naturels.fr" TargetMode="External"/><Relationship Id="rId4" Type="http://schemas.openxmlformats.org/officeDocument/2006/relationships/hyperlink" Target="mailto:jens.dhaeseleer@natuurpunt.b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1357008" y="4480789"/>
            <a:ext cx="6429983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fr-FR" sz="6600" b="0" i="0" u="none" strike="noStrike" cap="none" dirty="0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SAPOLL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0" y="5449907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fr-FR" sz="2100" b="0" i="0" u="none" strike="noStrike" cap="none" dirty="0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Sauvons nos pollinisateurs - Plan d'action transfrontalier pour les pollinisateurs sauvages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fr-FR" sz="2100" b="0" i="0" u="none" strike="noStrike" cap="none" dirty="0" err="1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Samenwerken</a:t>
            </a:r>
            <a:r>
              <a:rPr lang="fr-FR" sz="2100" b="0" i="0" u="none" strike="noStrike" cap="none" dirty="0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100" b="0" i="0" u="none" strike="noStrike" cap="none" dirty="0" err="1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voor</a:t>
            </a:r>
            <a:r>
              <a:rPr lang="fr-FR" sz="2100" b="0" i="0" u="none" strike="noStrike" cap="none" dirty="0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100" b="0" i="0" u="none" strike="noStrike" cap="none" dirty="0" err="1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pollinators</a:t>
            </a:r>
            <a:r>
              <a:rPr lang="fr-FR" sz="2100" b="0" i="0" u="none" strike="noStrike" cap="none" dirty="0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– </a:t>
            </a:r>
            <a:r>
              <a:rPr lang="fr-FR" sz="2100" b="0" i="0" u="none" strike="noStrike" cap="none" dirty="0" err="1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Grensoverschrijdend</a:t>
            </a:r>
            <a:r>
              <a:rPr lang="fr-FR" sz="2100" b="0" i="0" u="none" strike="noStrike" cap="none" dirty="0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100" b="0" i="0" u="none" strike="noStrike" cap="none" dirty="0" err="1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actieplan</a:t>
            </a:r>
            <a:r>
              <a:rPr lang="fr-FR" sz="2100" b="0" i="0" u="none" strike="noStrike" cap="none" dirty="0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100" b="0" i="0" u="none" strike="noStrike" cap="none" dirty="0" err="1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voor</a:t>
            </a:r>
            <a:r>
              <a:rPr lang="fr-FR" sz="2100" b="0" i="0" u="none" strike="noStrike" cap="none" dirty="0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100" b="0" i="0" u="none" strike="noStrike" cap="none" dirty="0" err="1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wilde</a:t>
            </a:r>
            <a:r>
              <a:rPr lang="fr-FR" sz="2100" b="0" i="0" u="none" strike="noStrike" cap="none" dirty="0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100" b="0" i="0" u="none" strike="noStrike" cap="none" dirty="0" err="1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bestuivers</a:t>
            </a:r>
            <a:endParaRPr lang="fr-FR" sz="2100" b="0" i="0" u="none" strike="noStrike" cap="none" dirty="0">
              <a:solidFill>
                <a:schemeClr val="lt1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918662" y="7195781"/>
            <a:ext cx="6858000" cy="468000"/>
          </a:xfrm>
          <a:prstGeom prst="rect">
            <a:avLst/>
          </a:prstGeom>
          <a:solidFill>
            <a:srgbClr val="F2F2F2">
              <a:alpha val="65882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5286376" y="898890"/>
            <a:ext cx="3857624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fr-FR" sz="2800" b="0" i="0" u="none" strike="noStrike" cap="none" dirty="0">
                <a:solidFill>
                  <a:schemeClr val="lt1"/>
                </a:solidFill>
                <a:latin typeface="Qlassik Medium" panose="05070000000000000000" pitchFamily="18" charset="0"/>
                <a:sym typeface="Arial"/>
              </a:rPr>
              <a:t>Journée abeilles - </a:t>
            </a:r>
            <a:r>
              <a:rPr lang="fr-FR" sz="2800" b="0" i="1" u="none" strike="noStrike" cap="none" dirty="0" err="1">
                <a:solidFill>
                  <a:schemeClr val="lt1"/>
                </a:solidFill>
                <a:latin typeface="Qlassik Medium" panose="05070000000000000000" pitchFamily="18" charset="0"/>
                <a:sym typeface="Arial"/>
              </a:rPr>
              <a:t>Bijendag</a:t>
            </a:r>
            <a:endParaRPr lang="fr-FR" sz="2800" b="0" i="1" u="none" strike="noStrike" cap="none" dirty="0">
              <a:solidFill>
                <a:schemeClr val="lt1"/>
              </a:solidFill>
              <a:latin typeface="Qlassik Medium" panose="05070000000000000000" pitchFamily="18" charset="0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fr-FR" sz="2800" b="0" i="0" u="none" strike="noStrike" cap="none" dirty="0">
                <a:solidFill>
                  <a:schemeClr val="lt1"/>
                </a:solidFill>
                <a:latin typeface="Qlassik Medium" panose="05070000000000000000" pitchFamily="18" charset="0"/>
                <a:sym typeface="Arial"/>
              </a:rPr>
              <a:t>15 – 05 – 2017</a:t>
            </a:r>
            <a:r>
              <a:rPr lang="fr-FR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6" name="Shape 139"/>
          <p:cNvSpPr txBox="1"/>
          <p:nvPr/>
        </p:nvSpPr>
        <p:spPr>
          <a:xfrm>
            <a:off x="5286376" y="3621218"/>
            <a:ext cx="3857624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fr-FR" sz="2800" dirty="0" smtClean="0">
                <a:solidFill>
                  <a:schemeClr val="lt1"/>
                </a:solidFill>
                <a:latin typeface="Qlassik Medium" panose="05070000000000000000" pitchFamily="18" charset="0"/>
              </a:rPr>
              <a:t>Maxime Drossart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fr-FR" sz="2800" b="0" i="0" u="none" strike="noStrike" cap="none" dirty="0" smtClean="0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Morgane </a:t>
            </a:r>
            <a:r>
              <a:rPr lang="fr-FR" sz="2800" b="0" i="0" u="none" strike="noStrike" cap="none" dirty="0" err="1" smtClean="0">
                <a:solidFill>
                  <a:schemeClr val="lt1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Folschweiller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ftr" idx="11"/>
          </p:nvPr>
        </p:nvSpPr>
        <p:spPr>
          <a:xfrm>
            <a:off x="1005837" y="6601966"/>
            <a:ext cx="6614163" cy="2560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SAPOLL – SAUVONS NOS POLLINISATEURS – SAMENWERKEN VOOR POLLINATORS</a:t>
            </a: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9567" y="2304850"/>
            <a:ext cx="3821803" cy="251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3" name="Shape 253"/>
          <p:cNvSpPr txBox="1"/>
          <p:nvPr/>
        </p:nvSpPr>
        <p:spPr>
          <a:xfrm>
            <a:off x="190499" y="4824849"/>
            <a:ext cx="412511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18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Conseils à destination des citoyens et création d’une charte « pollinisateurs » pour leur protection dans les jardins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5516105" y="4967981"/>
            <a:ext cx="2947385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18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Programmes de sciences participatives</a:t>
            </a:r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593" y="2304850"/>
            <a:ext cx="3780923" cy="251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0" y="780691"/>
            <a:ext cx="9144000" cy="700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SzPct val="25000"/>
              <a:buFont typeface="Arial"/>
              <a:buNone/>
            </a:pPr>
            <a:r>
              <a:rPr lang="fr-FR" sz="44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Sensibilisation - </a:t>
            </a:r>
            <a:r>
              <a:rPr lang="fr-FR" sz="44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Sensibilisering</a:t>
            </a:r>
            <a:endParaRPr lang="fr-FR" sz="4400" b="0" i="0" u="none" strike="noStrike" cap="none" dirty="0">
              <a:solidFill>
                <a:srgbClr val="6073B3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0" y="1467808"/>
            <a:ext cx="9143998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4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Diversité des pollinisateurs sauvages -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Diversiteit</a:t>
            </a:r>
            <a:r>
              <a:rPr lang="fr-FR" sz="24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wilde</a:t>
            </a:r>
            <a:r>
              <a:rPr lang="fr-FR" sz="24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bestuivers</a:t>
            </a:r>
            <a:r>
              <a:rPr lang="fr-FR" sz="24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4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Déclin des pollinisateurs sauvages -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Achteruitgang</a:t>
            </a:r>
            <a:r>
              <a:rPr lang="fr-FR" sz="24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wilde</a:t>
            </a:r>
            <a:r>
              <a:rPr lang="fr-FR" sz="24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bestuivers</a:t>
            </a:r>
            <a:endParaRPr lang="fr-FR" sz="24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5587456" y="5899715"/>
            <a:ext cx="2804682" cy="416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1800" dirty="0">
                <a:solidFill>
                  <a:srgbClr val="6073B3"/>
                </a:solidFill>
                <a:latin typeface="Qlassik Medium" panose="05070000000000000000" pitchFamily="18" charset="0"/>
              </a:rPr>
              <a:t>Citizen </a:t>
            </a:r>
            <a:r>
              <a:rPr lang="fr-FR" sz="18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scienceprojecten</a:t>
            </a:r>
            <a:endParaRPr lang="fr-FR" sz="1800" dirty="0">
              <a:solidFill>
                <a:srgbClr val="6073B3"/>
              </a:solidFill>
              <a:latin typeface="Qlassik Medium" panose="05070000000000000000" pitchFamily="18" charset="0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190499" y="5713407"/>
            <a:ext cx="4143516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1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Adviezen</a:t>
            </a:r>
            <a:r>
              <a:rPr lang="fr-FR" sz="1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1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voor</a:t>
            </a:r>
            <a:r>
              <a:rPr lang="fr-FR" sz="1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1800" dirty="0">
                <a:solidFill>
                  <a:srgbClr val="6073B3"/>
                </a:solidFill>
                <a:latin typeface="Qlassik Medium" panose="05070000000000000000" pitchFamily="18" charset="0"/>
              </a:rPr>
              <a:t>burgers </a:t>
            </a:r>
            <a:r>
              <a:rPr lang="fr-FR" sz="1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en </a:t>
            </a:r>
            <a:r>
              <a:rPr lang="fr-FR" sz="1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ontwerp</a:t>
            </a:r>
            <a:r>
              <a:rPr lang="fr-FR" sz="1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1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engagementscharter</a:t>
            </a:r>
            <a:r>
              <a:rPr lang="fr-FR" sz="1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1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voor</a:t>
            </a:r>
            <a:r>
              <a:rPr lang="fr-FR" sz="1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1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bescherming</a:t>
            </a:r>
            <a:r>
              <a:rPr lang="fr-FR" sz="1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18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bestuivers</a:t>
            </a:r>
            <a:r>
              <a:rPr lang="fr-FR" sz="1800" dirty="0">
                <a:solidFill>
                  <a:srgbClr val="6073B3"/>
                </a:solidFill>
                <a:latin typeface="Qlassik Medium" panose="05070000000000000000" pitchFamily="18" charset="0"/>
              </a:rPr>
              <a:t> </a:t>
            </a:r>
            <a:r>
              <a:rPr lang="fr-FR" sz="1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in </a:t>
            </a:r>
            <a:r>
              <a:rPr lang="fr-FR" sz="1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tuinen</a:t>
            </a:r>
            <a:endParaRPr lang="fr-FR" sz="18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224605" y="586052"/>
            <a:ext cx="8919394" cy="7905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SzPct val="25000"/>
              <a:buFont typeface="Arial"/>
              <a:buNone/>
            </a:pPr>
            <a:r>
              <a:rPr lang="fr-FR" sz="40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Réseaux d’observateurs - </a:t>
            </a:r>
            <a:r>
              <a:rPr lang="fr-FR" sz="4000" b="0" i="0" u="none" strike="noStrike" cap="none" dirty="0" err="1">
                <a:solidFill>
                  <a:srgbClr val="5D71B4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Waarnemers</a:t>
            </a:r>
            <a:r>
              <a:rPr lang="fr-FR" sz="4000" b="0" i="0" u="none" strike="noStrike" cap="none" dirty="0">
                <a:solidFill>
                  <a:srgbClr val="5D71B4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4000" b="0" i="0" u="none" strike="noStrike" cap="none" dirty="0" err="1">
                <a:solidFill>
                  <a:srgbClr val="5D71B4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netwerks</a:t>
            </a:r>
            <a:endParaRPr lang="fr-FR" sz="4000" b="0" i="0" u="none" strike="noStrike" cap="none" dirty="0">
              <a:solidFill>
                <a:srgbClr val="5D71B4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65" name="Shape 265"/>
          <p:cNvSpPr txBox="1">
            <a:spLocks noGrp="1"/>
          </p:cNvSpPr>
          <p:nvPr>
            <p:ph type="ftr" idx="11"/>
          </p:nvPr>
        </p:nvSpPr>
        <p:spPr>
          <a:xfrm>
            <a:off x="1005838" y="6601967"/>
            <a:ext cx="6552550" cy="256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SAPOLL – SAUVONS NOS POLLINISATEURS – SAMENWERKEN VOOR POLLINATORS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401286" y="4846690"/>
            <a:ext cx="3835152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Création et animations de groupes de travail sur les pollinisateurs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5101728" y="4880506"/>
            <a:ext cx="3454215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Réalisation de formations sur les groupes d’abeilles et de syrphes</a:t>
            </a:r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880" y="2288466"/>
            <a:ext cx="4359964" cy="24524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 l="12238" t="25611" r="13126"/>
          <a:stretch/>
        </p:blipFill>
        <p:spPr>
          <a:xfrm>
            <a:off x="4651166" y="2295906"/>
            <a:ext cx="4355347" cy="24376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0" name="Shape 270"/>
          <p:cNvSpPr txBox="1"/>
          <p:nvPr/>
        </p:nvSpPr>
        <p:spPr>
          <a:xfrm>
            <a:off x="0" y="1351725"/>
            <a:ext cx="914400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800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Recrutement et formation de nouveaux observateurs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Vorming</a:t>
            </a:r>
            <a:r>
              <a:rPr lang="fr-FR" sz="2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en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mobilisering</a:t>
            </a:r>
            <a:r>
              <a:rPr lang="fr-FR" sz="2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nieuwe</a:t>
            </a:r>
            <a:r>
              <a:rPr lang="fr-FR" sz="2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waarnemers</a:t>
            </a:r>
            <a:endParaRPr lang="fr-FR" sz="28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340902" y="5724328"/>
            <a:ext cx="3955919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Oprichting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en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organisatie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werkgroepen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over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bestuivers</a:t>
            </a:r>
            <a:endParaRPr lang="fr-FR" sz="22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4845979" y="5721346"/>
            <a:ext cx="3965712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Realisatie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opleidingen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</a:rPr>
              <a:t>over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bijen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en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zweefvliegen</a:t>
            </a:r>
            <a:endParaRPr lang="fr-FR" sz="22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804710"/>
            <a:ext cx="9144000" cy="5345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SzPct val="25000"/>
              <a:buFont typeface="Arial"/>
              <a:buNone/>
            </a:pPr>
            <a:r>
              <a:rPr lang="fr-FR" sz="30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Suivi scientifique des pollinisateurs - </a:t>
            </a:r>
            <a:r>
              <a:rPr lang="fr-FR" sz="3000" b="0" i="0" u="none" strike="noStrike" cap="none" dirty="0" err="1">
                <a:solidFill>
                  <a:srgbClr val="5D71B4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Wetenschappelijke</a:t>
            </a:r>
            <a:r>
              <a:rPr lang="fr-FR" sz="3000" b="0" i="0" u="none" strike="noStrike" cap="none" dirty="0">
                <a:solidFill>
                  <a:srgbClr val="5D71B4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3000" b="0" i="0" u="none" strike="noStrike" cap="none" dirty="0" err="1">
                <a:solidFill>
                  <a:srgbClr val="5D71B4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opvolging</a:t>
            </a:r>
            <a:endParaRPr lang="fr-FR" sz="3000" b="0" i="0" u="none" strike="noStrike" cap="none" dirty="0">
              <a:solidFill>
                <a:srgbClr val="5D71B4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5959163" cy="256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 dirty="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SAPOLL – SAUVONS NOS POLLINISATEURS – SAMENWERKEN VOOR POLLINATORS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777519" y="4918248"/>
            <a:ext cx="2947385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Réalisation d’une base de données transfrontalière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4941146" y="4918248"/>
            <a:ext cx="3783582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Réalisation de campagnes de terrain dans les zones sous-échantillonnées</a:t>
            </a:r>
          </a:p>
        </p:txBody>
      </p:sp>
      <p:pic>
        <p:nvPicPr>
          <p:cNvPr id="281" name="Shape 281" descr="https://scontent-amt2-1.xx.fbcdn.net/hphotos-xpl1/t31.0-8/11226027_1676971202534330_6675097150189693886_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2937" y="2319323"/>
            <a:ext cx="3360000" cy="25199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2" name="Shape 282"/>
          <p:cNvPicPr preferRelativeResize="0"/>
          <p:nvPr/>
        </p:nvPicPr>
        <p:blipFill rotWithShape="1">
          <a:blip r:embed="rId4">
            <a:alphaModFix/>
          </a:blip>
          <a:srcRect l="1" t="1" r="54766" b="39835"/>
          <a:stretch/>
        </p:blipFill>
        <p:spPr>
          <a:xfrm>
            <a:off x="593125" y="2319323"/>
            <a:ext cx="3316174" cy="251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3" name="Shape 283"/>
          <p:cNvSpPr txBox="1"/>
          <p:nvPr/>
        </p:nvSpPr>
        <p:spPr>
          <a:xfrm>
            <a:off x="0" y="1339215"/>
            <a:ext cx="9143998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8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Amélioration des connaissances dans notre région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8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Verbetering</a:t>
            </a:r>
            <a:r>
              <a:rPr lang="fr-FR" sz="2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de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kennis</a:t>
            </a:r>
            <a:r>
              <a:rPr lang="fr-FR" sz="2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in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ons</a:t>
            </a:r>
            <a:r>
              <a:rPr lang="fr-FR" sz="2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regio</a:t>
            </a:r>
            <a:endParaRPr lang="fr-FR" sz="28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208099" y="5705060"/>
            <a:ext cx="4086224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Realisatie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grensoverschrijdende</a:t>
            </a:r>
            <a:endParaRPr lang="fr-FR" sz="22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database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4885075" y="5705060"/>
            <a:ext cx="3895723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Veldwerk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in zones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waar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er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weinig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data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zijn</a:t>
            </a:r>
            <a:endParaRPr lang="fr-FR" sz="22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ftr" idx="11"/>
          </p:nvPr>
        </p:nvSpPr>
        <p:spPr>
          <a:xfrm>
            <a:off x="1005840" y="6601966"/>
            <a:ext cx="6509385" cy="2560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 dirty="0">
                <a:solidFill>
                  <a:schemeClr val="lt2"/>
                </a:solidFill>
                <a:latin typeface="Corbel" panose="020B0503020204020204" pitchFamily="34" charset="0"/>
                <a:ea typeface="Arial"/>
                <a:cs typeface="Arial"/>
                <a:sym typeface="Arial"/>
              </a:rPr>
              <a:t>SAPOLL – SAUVONS NOS POLLINISATEURS – SAMENWERKEN VOOR POLLINATORS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183837" y="4979326"/>
            <a:ext cx="374801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Identification des lacunes en termes de service de pollinisation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4559277" y="5002468"/>
            <a:ext cx="4278287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Délimitation des zones de « </a:t>
            </a:r>
            <a:r>
              <a:rPr lang="fr-FR" sz="2200" dirty="0" err="1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hotspots</a:t>
            </a:r>
            <a:r>
              <a:rPr lang="fr-FR" sz="22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 » ainsi que des zones d’actions prioritaires</a:t>
            </a:r>
          </a:p>
        </p:txBody>
      </p:sp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 t="20263" r="19502"/>
          <a:stretch/>
        </p:blipFill>
        <p:spPr>
          <a:xfrm>
            <a:off x="361825" y="2326341"/>
            <a:ext cx="3392043" cy="25199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4" name="Shape 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9266" y="2326341"/>
            <a:ext cx="3218312" cy="251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0" y="804710"/>
            <a:ext cx="9144000" cy="5345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SzPct val="25000"/>
              <a:buFont typeface="Arial"/>
              <a:buNone/>
            </a:pPr>
            <a:r>
              <a:rPr lang="fr-FR" sz="30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Suivi scientifique des pollinisateurs - </a:t>
            </a:r>
            <a:r>
              <a:rPr lang="fr-FR" sz="3000" b="0" i="0" u="none" strike="noStrike" cap="none" dirty="0" err="1">
                <a:solidFill>
                  <a:srgbClr val="5D71B4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Wetenschappelijke</a:t>
            </a:r>
            <a:r>
              <a:rPr lang="fr-FR" sz="3000" b="0" i="0" u="none" strike="noStrike" cap="none" dirty="0">
                <a:solidFill>
                  <a:srgbClr val="5D71B4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3000" b="0" i="0" u="none" strike="noStrike" cap="none" dirty="0" err="1">
                <a:solidFill>
                  <a:srgbClr val="5D71B4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opvolging</a:t>
            </a:r>
            <a:endParaRPr lang="fr-FR" sz="3000" b="0" i="0" u="none" strike="noStrike" cap="none" dirty="0">
              <a:solidFill>
                <a:srgbClr val="5D71B4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0" y="1339215"/>
            <a:ext cx="9143998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8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Amélioration des connaissances dans notre région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8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Verbetering</a:t>
            </a:r>
            <a:r>
              <a:rPr lang="fr-FR" sz="2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de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kennis</a:t>
            </a:r>
            <a:r>
              <a:rPr lang="fr-FR" sz="2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in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ons</a:t>
            </a:r>
            <a:r>
              <a:rPr lang="fr-FR" sz="2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regio</a:t>
            </a:r>
            <a:endParaRPr lang="fr-FR" sz="28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272829" y="5758643"/>
            <a:ext cx="3570031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</a:rPr>
              <a:t>In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kaart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</a:rPr>
              <a:t>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brengen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</a:rPr>
              <a:t> 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van lacunes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voor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</a:rPr>
              <a:t>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bestuiving</a:t>
            </a:r>
            <a:endParaRPr lang="fr-FR" sz="2200" dirty="0">
              <a:solidFill>
                <a:srgbClr val="6073B3"/>
              </a:solidFill>
              <a:latin typeface="Qlassik Medium" panose="05070000000000000000" pitchFamily="18" charset="0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3998529" y="5758759"/>
            <a:ext cx="5234462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Afbakening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"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hotspots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'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</a:rPr>
              <a:t> 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van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bestuivers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</a:rPr>
              <a:t> en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bestoven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</a:rPr>
              <a:t>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planten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,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evenals</a:t>
            </a:r>
            <a:r>
              <a:rPr lang="fr-FR" sz="2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de prioritaire </a:t>
            </a:r>
            <a:r>
              <a:rPr lang="fr-FR" sz="2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actiezones</a:t>
            </a:r>
            <a:endParaRPr lang="fr-FR" sz="22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1005840" y="578756"/>
            <a:ext cx="7132319" cy="12334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SzPct val="25000"/>
              <a:buFont typeface="Arial"/>
              <a:buNone/>
            </a:pPr>
            <a:r>
              <a:rPr lang="fr-FR" sz="34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sym typeface="Corbel"/>
              </a:rPr>
              <a:t>N’hésitez pas à nous contacter!</a:t>
            </a:r>
            <a:br>
              <a:rPr lang="fr-FR" sz="34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sym typeface="Corbel"/>
              </a:rPr>
            </a:br>
            <a:r>
              <a:rPr lang="fr-FR" sz="34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Aarzel</a:t>
            </a:r>
            <a:r>
              <a:rPr lang="fr-FR" sz="34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niet om </a:t>
            </a:r>
            <a:r>
              <a:rPr lang="fr-FR" sz="34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ons</a:t>
            </a:r>
            <a:r>
              <a:rPr lang="fr-FR" sz="34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te </a:t>
            </a:r>
            <a:r>
              <a:rPr lang="fr-FR" sz="34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contacteren</a:t>
            </a:r>
            <a:r>
              <a:rPr lang="fr-FR" sz="34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!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1544713" y="1901952"/>
            <a:ext cx="7599286" cy="45609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362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▪"/>
            </a:pPr>
            <a:r>
              <a:rPr lang="fr-FR" sz="3200" b="0" i="0" u="none" strike="noStrike" cap="none" dirty="0">
                <a:solidFill>
                  <a:schemeClr val="dk2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Wallonie - </a:t>
            </a:r>
            <a:r>
              <a:rPr lang="fr-FR" sz="32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Wallonië</a:t>
            </a:r>
            <a:endParaRPr lang="fr-FR" sz="3200" b="0" i="0" u="none" strike="noStrike" cap="none" dirty="0">
              <a:solidFill>
                <a:srgbClr val="6073B3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  <a:p>
            <a:pPr marL="45720" marR="0" lvl="0" indent="-7619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fr-FR" sz="1600" b="0" i="0" u="sng" strike="noStrike" cap="none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3"/>
              </a:rPr>
              <a:t>morgane.folschweiller@umons.ac.be</a:t>
            </a:r>
            <a:r>
              <a:rPr lang="fr-FR" sz="1600" b="0" i="0" u="none" strike="noStrike" cap="none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  </a:t>
            </a:r>
            <a:r>
              <a:rPr lang="fr-FR" sz="1600" b="1" i="0" u="none" strike="noStrike" cap="none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                                   (+32) </a:t>
            </a:r>
            <a:r>
              <a:rPr lang="fr-FR" sz="1800" b="1" i="0" u="none" strike="noStrike" cap="none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065/ 37 34 36</a:t>
            </a:r>
          </a:p>
          <a:p>
            <a:pPr marL="274320" marR="0" lvl="0" indent="-23622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74320" marR="0" lvl="0" indent="-23622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▪"/>
            </a:pPr>
            <a:r>
              <a:rPr lang="fr-FR" sz="3200" b="0" i="0" u="none" strike="noStrike" cap="none" dirty="0">
                <a:solidFill>
                  <a:schemeClr val="dk2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Flandre - </a:t>
            </a:r>
            <a:r>
              <a:rPr lang="fr-FR" sz="32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Vlaanderen</a:t>
            </a:r>
            <a:endParaRPr lang="fr-FR" sz="3200" b="0" i="0" u="none" strike="noStrike" cap="none" dirty="0">
              <a:solidFill>
                <a:srgbClr val="6073B3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  <a:p>
            <a:pPr marL="45720" marR="0" lvl="0" indent="-7619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fr-FR" sz="1600" b="0" i="0" u="sng" strike="noStrike" cap="none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4"/>
              </a:rPr>
              <a:t>jens.dhaeseleer@natuurpunt.be</a:t>
            </a:r>
            <a:r>
              <a:rPr lang="fr-FR" sz="1600" b="0" i="0" u="none" strike="noStrike" cap="none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                                              </a:t>
            </a:r>
            <a:r>
              <a:rPr lang="fr-FR" sz="1800" b="1" i="0" u="none" strike="noStrike" cap="none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(+32)  015/ 29 27 90</a:t>
            </a:r>
          </a:p>
          <a:p>
            <a:pPr marL="274320" marR="0" lvl="0" indent="-23622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74320" marR="0" lvl="0" indent="-23622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▪"/>
            </a:pPr>
            <a:r>
              <a:rPr lang="fr-FR" sz="3200" b="0" i="0" u="none" strike="noStrike" cap="none" dirty="0">
                <a:solidFill>
                  <a:schemeClr val="dk2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France - </a:t>
            </a:r>
            <a:r>
              <a:rPr lang="fr-FR" sz="32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Frankrijk</a:t>
            </a:r>
            <a:endParaRPr lang="fr-FR" sz="3200" b="0" i="0" u="none" strike="noStrike" cap="none" dirty="0">
              <a:solidFill>
                <a:srgbClr val="6073B3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  <a:p>
            <a:pPr marL="45720" marR="0" lvl="0" indent="-7619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fr-FR" sz="1600" b="0" i="0" u="sng" strike="noStrike" cap="none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5"/>
              </a:rPr>
              <a:t>cedric.vanappelghem@espaces-naturels.fr</a:t>
            </a:r>
            <a:r>
              <a:rPr lang="fr-FR" sz="1600" b="0" i="0" u="none" strike="noStrike" cap="none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                        </a:t>
            </a:r>
            <a:r>
              <a:rPr lang="fr-FR" sz="1800" b="1" i="0" u="none" strike="noStrike" cap="none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(+33) 03 21 54 75 00</a:t>
            </a:r>
          </a:p>
          <a:p>
            <a:pPr marL="45720" marR="0" lvl="0" indent="-7619" algn="l" rtl="0">
              <a:lnSpc>
                <a:spcPct val="80000"/>
              </a:lnSpc>
              <a:spcBef>
                <a:spcPts val="1800"/>
              </a:spcBef>
              <a:buClr>
                <a:schemeClr val="dk2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5" name="Shape 305"/>
          <p:cNvSpPr txBox="1">
            <a:spLocks noGrp="1"/>
          </p:cNvSpPr>
          <p:nvPr>
            <p:ph type="ftr" idx="11"/>
          </p:nvPr>
        </p:nvSpPr>
        <p:spPr>
          <a:xfrm>
            <a:off x="1005838" y="6601967"/>
            <a:ext cx="6066169" cy="2930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SAPOLL – SAUVONS NOS POLLINISATEURS – SAMENWERKEN VOOR POLLINATORS</a:t>
            </a:r>
          </a:p>
        </p:txBody>
      </p:sp>
      <p:pic>
        <p:nvPicPr>
          <p:cNvPr id="306" name="Shape 3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135" y="2084286"/>
            <a:ext cx="1386269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8228" y="3711367"/>
            <a:ext cx="719999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 descr="C:\Users\Maxime\Documents\Biologie\SAPOLL - INTERREG\Projet\MOD2 - COMMUNICATION (UMONS)\Logos opérateurs\logo-cen-npc-ssfon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870" y="5444107"/>
            <a:ext cx="1612799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ftr" idx="11"/>
          </p:nvPr>
        </p:nvSpPr>
        <p:spPr>
          <a:xfrm>
            <a:off x="1005840" y="6601966"/>
            <a:ext cx="6299835" cy="2560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 dirty="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SAPOLL – SAUVONS NOS POLLINISATEURS – SAMENWERKEN VOOR POLLINATORS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1005840" y="576393"/>
            <a:ext cx="7132319" cy="12334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SzPct val="25000"/>
              <a:buFont typeface="Arial"/>
              <a:buNone/>
            </a:pPr>
            <a:r>
              <a:rPr lang="fr-FR" sz="35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sym typeface="Corbel"/>
              </a:rPr>
              <a:t>Merci de votre attention!</a:t>
            </a:r>
            <a:br>
              <a:rPr lang="fr-FR" sz="35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sym typeface="Corbel"/>
              </a:rPr>
            </a:br>
            <a:r>
              <a:rPr lang="fr-FR" sz="35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sym typeface="Corbel"/>
              </a:rPr>
              <a:t>Dank</a:t>
            </a:r>
            <a:r>
              <a:rPr lang="fr-FR" sz="35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sym typeface="Corbel"/>
              </a:rPr>
              <a:t> u </a:t>
            </a:r>
            <a:r>
              <a:rPr lang="fr-FR" sz="35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sym typeface="Corbel"/>
              </a:rPr>
              <a:t>voor</a:t>
            </a:r>
            <a:r>
              <a:rPr lang="fr-FR" sz="35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sym typeface="Corbel"/>
              </a:rPr>
              <a:t> </a:t>
            </a:r>
            <a:r>
              <a:rPr lang="fr-FR" sz="35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sym typeface="Corbel"/>
              </a:rPr>
              <a:t>uw</a:t>
            </a:r>
            <a:r>
              <a:rPr lang="fr-FR" sz="35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sym typeface="Corbel"/>
              </a:rPr>
              <a:t> </a:t>
            </a:r>
            <a:r>
              <a:rPr lang="fr-FR" sz="35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sym typeface="Corbel"/>
              </a:rPr>
              <a:t>aandacht</a:t>
            </a:r>
            <a:r>
              <a:rPr lang="fr-FR" sz="35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sym typeface="Corbel"/>
              </a:rPr>
              <a:t>!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1005838" y="6601967"/>
            <a:ext cx="7029207" cy="256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SAPOLL – SAUVONS NOS POLLINISATEURS – SAMENWERKEN VOOR POLLINATORS</a:t>
            </a:r>
          </a:p>
        </p:txBody>
      </p:sp>
      <p:pic>
        <p:nvPicPr>
          <p:cNvPr id="146" name="Shape 1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67208" y="813960"/>
            <a:ext cx="4676791" cy="578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140" y="5749689"/>
            <a:ext cx="3206316" cy="72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152415" y="725865"/>
            <a:ext cx="3356042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400" b="0" i="0" u="none" strike="noStrike" cap="none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SAPOLL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152415" y="1649194"/>
            <a:ext cx="5622004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3000" b="1" i="1" dirty="0">
                <a:solidFill>
                  <a:srgbClr val="FCC511"/>
                </a:solidFill>
                <a:latin typeface="Qlassik Medium" panose="05070000000000000000" pitchFamily="18" charset="0"/>
                <a:sym typeface="Arial"/>
              </a:rPr>
              <a:t>Sa</a:t>
            </a:r>
            <a:r>
              <a:rPr lang="fr-FR" sz="3000" i="1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uvons nos </a:t>
            </a:r>
            <a:r>
              <a:rPr lang="fr-FR" sz="3000" b="1" i="1" dirty="0" smtClean="0">
                <a:solidFill>
                  <a:srgbClr val="1BB7D0"/>
                </a:solidFill>
                <a:latin typeface="Qlassik Medium" panose="05070000000000000000" pitchFamily="18" charset="0"/>
                <a:sym typeface="Arial"/>
              </a:rPr>
              <a:t>poll</a:t>
            </a:r>
            <a:r>
              <a:rPr lang="fr-FR" sz="3000" i="1" dirty="0" smtClean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inisateurs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fr-FR" sz="3000" dirty="0">
              <a:solidFill>
                <a:schemeClr val="dk1"/>
              </a:solidFill>
              <a:latin typeface="Qlassik Medium" panose="05070000000000000000" pitchFamily="18" charset="0"/>
            </a:endParaRPr>
          </a:p>
          <a:p>
            <a:pPr lvl="0">
              <a:buSzPct val="25000"/>
            </a:pPr>
            <a:r>
              <a:rPr lang="fr-FR" sz="3000" dirty="0">
                <a:solidFill>
                  <a:schemeClr val="dk1"/>
                </a:solidFill>
                <a:latin typeface="Qlassik Medium" panose="05070000000000000000" pitchFamily="18" charset="0"/>
              </a:rPr>
              <a:t>Projet </a:t>
            </a:r>
            <a:r>
              <a:rPr lang="fr-FR" sz="3000" u="sng" dirty="0">
                <a:solidFill>
                  <a:schemeClr val="dk1"/>
                </a:solidFill>
                <a:latin typeface="Qlassik Medium" panose="05070000000000000000" pitchFamily="18" charset="0"/>
              </a:rPr>
              <a:t>INTERREG</a:t>
            </a:r>
            <a:r>
              <a:rPr lang="fr-FR" sz="3000" dirty="0">
                <a:solidFill>
                  <a:schemeClr val="dk1"/>
                </a:solidFill>
                <a:latin typeface="Qlassik Medium" panose="05070000000000000000" pitchFamily="18" charset="0"/>
              </a:rPr>
              <a:t>IONAL</a:t>
            </a:r>
          </a:p>
          <a:p>
            <a:pPr lvl="0">
              <a:buSzPct val="25000"/>
            </a:pPr>
            <a:r>
              <a:rPr lang="fr-FR" sz="3000" dirty="0">
                <a:solidFill>
                  <a:srgbClr val="9BC11E"/>
                </a:solidFill>
                <a:latin typeface="Qlassik Medium" panose="05070000000000000000" pitchFamily="18" charset="0"/>
              </a:rPr>
              <a:t>France – Wallonie – </a:t>
            </a:r>
            <a:r>
              <a:rPr lang="fr-FR" sz="3000" dirty="0" smtClean="0">
                <a:solidFill>
                  <a:srgbClr val="9BC11E"/>
                </a:solidFill>
                <a:latin typeface="Qlassik Medium" panose="05070000000000000000" pitchFamily="18" charset="0"/>
              </a:rPr>
              <a:t>Flandre</a:t>
            </a:r>
            <a:endParaRPr lang="fr-FR" sz="3000" dirty="0">
              <a:solidFill>
                <a:srgbClr val="9BC11E"/>
              </a:solidFill>
              <a:latin typeface="Qlassik Medium" panose="05070000000000000000" pitchFamily="18" charset="0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152415" y="3707963"/>
            <a:ext cx="5000017" cy="20928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fr-FR" sz="3000" b="1" i="1" dirty="0" err="1">
                <a:solidFill>
                  <a:srgbClr val="9AC120"/>
                </a:solidFill>
                <a:latin typeface="Qlassik Medium" panose="05070000000000000000" pitchFamily="18" charset="0"/>
              </a:rPr>
              <a:t>Sa</a:t>
            </a:r>
            <a:r>
              <a:rPr lang="fr-FR" sz="3000" i="1" dirty="0" err="1">
                <a:solidFill>
                  <a:schemeClr val="dk1"/>
                </a:solidFill>
                <a:latin typeface="Qlassik Medium" panose="05070000000000000000" pitchFamily="18" charset="0"/>
              </a:rPr>
              <a:t>menwerken</a:t>
            </a:r>
            <a:r>
              <a:rPr lang="fr-FR" sz="3000" i="1" dirty="0">
                <a:solidFill>
                  <a:schemeClr val="dk1"/>
                </a:solidFill>
                <a:latin typeface="Qlassik Medium" panose="05070000000000000000" pitchFamily="18" charset="0"/>
              </a:rPr>
              <a:t> </a:t>
            </a:r>
            <a:r>
              <a:rPr lang="fr-FR" sz="3000" i="1" dirty="0" err="1">
                <a:solidFill>
                  <a:schemeClr val="dk1"/>
                </a:solidFill>
                <a:latin typeface="Qlassik Medium" panose="05070000000000000000" pitchFamily="18" charset="0"/>
              </a:rPr>
              <a:t>voor</a:t>
            </a:r>
            <a:r>
              <a:rPr lang="fr-FR" sz="3000" i="1" dirty="0">
                <a:solidFill>
                  <a:schemeClr val="dk1"/>
                </a:solidFill>
                <a:latin typeface="Qlassik Medium" panose="05070000000000000000" pitchFamily="18" charset="0"/>
              </a:rPr>
              <a:t> </a:t>
            </a:r>
            <a:r>
              <a:rPr lang="fr-FR" sz="3000" b="1" i="1" dirty="0" err="1">
                <a:solidFill>
                  <a:srgbClr val="A36498"/>
                </a:solidFill>
                <a:latin typeface="Qlassik Medium" panose="05070000000000000000" pitchFamily="18" charset="0"/>
              </a:rPr>
              <a:t>poll</a:t>
            </a:r>
            <a:r>
              <a:rPr lang="fr-FR" sz="3000" i="1" dirty="0" err="1">
                <a:solidFill>
                  <a:schemeClr val="dk1"/>
                </a:solidFill>
                <a:latin typeface="Qlassik Medium" panose="05070000000000000000" pitchFamily="18" charset="0"/>
              </a:rPr>
              <a:t>inators</a:t>
            </a:r>
            <a:endParaRPr lang="fr-FR" sz="3000" i="1" dirty="0">
              <a:solidFill>
                <a:schemeClr val="dk1"/>
              </a:solidFill>
              <a:latin typeface="Qlassik Medium" panose="05070000000000000000" pitchFamily="18" charset="0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3000" dirty="0">
              <a:solidFill>
                <a:schemeClr val="dk1"/>
              </a:solidFill>
              <a:latin typeface="Qlassik Medium" panose="05070000000000000000" pitchFamily="18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3000" u="sng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INTERREG</a:t>
            </a:r>
            <a:r>
              <a:rPr lang="fr-FR" sz="30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IONAAL </a:t>
            </a:r>
            <a:r>
              <a:rPr lang="fr-FR" sz="3000" dirty="0" err="1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project</a:t>
            </a:r>
            <a:endParaRPr lang="fr-FR" sz="3000" dirty="0">
              <a:solidFill>
                <a:schemeClr val="dk1"/>
              </a:solidFill>
              <a:latin typeface="Qlassik Medium" panose="05070000000000000000" pitchFamily="18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3000" dirty="0" err="1">
                <a:solidFill>
                  <a:srgbClr val="9BC11E"/>
                </a:solidFill>
                <a:latin typeface="Qlassik Medium" panose="05070000000000000000" pitchFamily="18" charset="0"/>
                <a:sym typeface="Arial"/>
              </a:rPr>
              <a:t>Frankrijk</a:t>
            </a:r>
            <a:r>
              <a:rPr lang="fr-FR" sz="3000" dirty="0">
                <a:solidFill>
                  <a:srgbClr val="9BC11E"/>
                </a:solidFill>
                <a:latin typeface="Qlassik Medium" panose="05070000000000000000" pitchFamily="18" charset="0"/>
                <a:sym typeface="Arial"/>
              </a:rPr>
              <a:t> – </a:t>
            </a:r>
            <a:r>
              <a:rPr lang="fr-FR" sz="3000" dirty="0" err="1">
                <a:solidFill>
                  <a:srgbClr val="9BC11E"/>
                </a:solidFill>
                <a:latin typeface="Qlassik Medium" panose="05070000000000000000" pitchFamily="18" charset="0"/>
                <a:sym typeface="Arial"/>
              </a:rPr>
              <a:t>Wallonië</a:t>
            </a:r>
            <a:r>
              <a:rPr lang="fr-FR" sz="3000" dirty="0">
                <a:solidFill>
                  <a:srgbClr val="9BC11E"/>
                </a:solidFill>
                <a:latin typeface="Qlassik Medium" panose="05070000000000000000" pitchFamily="18" charset="0"/>
                <a:sym typeface="Arial"/>
              </a:rPr>
              <a:t> – </a:t>
            </a:r>
            <a:r>
              <a:rPr lang="fr-FR" sz="3000" dirty="0" err="1">
                <a:solidFill>
                  <a:srgbClr val="9BC11E"/>
                </a:solidFill>
                <a:latin typeface="Qlassik Medium" panose="05070000000000000000" pitchFamily="18" charset="0"/>
                <a:sym typeface="Arial"/>
              </a:rPr>
              <a:t>Vlaanderen</a:t>
            </a:r>
            <a:endParaRPr lang="fr-FR" sz="3000" dirty="0">
              <a:solidFill>
                <a:srgbClr val="9BC11E"/>
              </a:solidFill>
              <a:latin typeface="Qlassik Medium" panose="05070000000000000000" pitchFamily="18" charset="0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3232" y="1408920"/>
            <a:ext cx="7132319" cy="22622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2060"/>
              </a:buClr>
              <a:buSzPct val="25000"/>
              <a:buFont typeface="Arial"/>
              <a:buNone/>
            </a:pPr>
            <a:r>
              <a:rPr lang="fr-FR" sz="3400" b="0" i="0" u="none" strike="noStrike" cap="none" dirty="0">
                <a:solidFill>
                  <a:srgbClr val="002060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8 partenaires dans 3 régions</a:t>
            </a:r>
            <a:br>
              <a:rPr lang="fr-FR" sz="3400" b="0" i="0" u="none" strike="noStrike" cap="none" dirty="0">
                <a:solidFill>
                  <a:srgbClr val="002060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</a:br>
            <a:r>
              <a:rPr lang="fr-FR" sz="34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8 </a:t>
            </a:r>
            <a:r>
              <a:rPr lang="fr-FR" sz="34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partners</a:t>
            </a:r>
            <a:r>
              <a:rPr lang="fr-FR" sz="34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in 3 </a:t>
            </a:r>
            <a:r>
              <a:rPr lang="fr-FR" sz="34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regio’s</a:t>
            </a:r>
            <a:r>
              <a:rPr lang="fr-FR" sz="3400" b="0" i="0" u="none" strike="noStrike" cap="none" dirty="0">
                <a:solidFill>
                  <a:srgbClr val="002060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/>
            </a:r>
            <a:br>
              <a:rPr lang="fr-FR" sz="3400" b="0" i="0" u="none" strike="noStrike" cap="none" dirty="0">
                <a:solidFill>
                  <a:srgbClr val="002060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</a:br>
            <a:r>
              <a:rPr lang="fr-FR" sz="3400" b="0" i="0" u="none" strike="noStrike" cap="none" dirty="0">
                <a:solidFill>
                  <a:srgbClr val="002060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/>
            </a:r>
            <a:br>
              <a:rPr lang="fr-FR" sz="3400" b="0" i="0" u="none" strike="noStrike" cap="none" dirty="0">
                <a:solidFill>
                  <a:srgbClr val="002060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</a:br>
            <a:r>
              <a:rPr lang="fr-FR" sz="3400" b="0" i="0" u="none" strike="noStrike" cap="none" dirty="0">
                <a:solidFill>
                  <a:srgbClr val="002060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9 partenaires associés</a:t>
            </a:r>
            <a:r>
              <a:rPr lang="fr-FR" sz="3400" b="0" i="0" u="none" strike="noStrike" cap="none" dirty="0">
                <a:solidFill>
                  <a:srgbClr val="002060"/>
                </a:solidFill>
                <a:latin typeface="Qlassik Medium" panose="05070000000000000000" pitchFamily="18" charset="0"/>
                <a:sym typeface="Corbel"/>
              </a:rPr>
              <a:t/>
            </a:r>
            <a:br>
              <a:rPr lang="fr-FR" sz="3400" b="0" i="0" u="none" strike="noStrike" cap="none" dirty="0">
                <a:solidFill>
                  <a:srgbClr val="002060"/>
                </a:solidFill>
                <a:latin typeface="Qlassik Medium" panose="05070000000000000000" pitchFamily="18" charset="0"/>
                <a:sym typeface="Corbel"/>
              </a:rPr>
            </a:br>
            <a:r>
              <a:rPr lang="fr-FR" sz="34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9 </a:t>
            </a:r>
            <a:r>
              <a:rPr lang="fr-FR" sz="34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geassocieerde</a:t>
            </a:r>
            <a:r>
              <a:rPr lang="fr-FR" sz="34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34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partners</a:t>
            </a:r>
            <a:r>
              <a:rPr lang="fr-FR" sz="3240" b="0" i="0" u="none" strike="noStrike" cap="none" dirty="0">
                <a:solidFill>
                  <a:srgbClr val="000000"/>
                </a:solidFill>
                <a:latin typeface="Qlassik Medium" panose="05070000000000000000" pitchFamily="18" charset="0"/>
                <a:sym typeface="Corbel"/>
              </a:rPr>
              <a:t/>
            </a:r>
            <a:br>
              <a:rPr lang="fr-FR" sz="3240" b="0" i="0" u="none" strike="noStrike" cap="none" dirty="0">
                <a:solidFill>
                  <a:srgbClr val="000000"/>
                </a:solidFill>
                <a:latin typeface="Qlassik Medium" panose="05070000000000000000" pitchFamily="18" charset="0"/>
                <a:sym typeface="Corbel"/>
              </a:rPr>
            </a:br>
            <a:endParaRPr lang="fr-FR" sz="3240" b="0" i="0" u="none" strike="noStrike" cap="none" dirty="0">
              <a:solidFill>
                <a:srgbClr val="000000"/>
              </a:solidFill>
              <a:latin typeface="Qlassik Medium" panose="05070000000000000000" pitchFamily="18" charset="0"/>
              <a:sym typeface="Corbel"/>
            </a:endParaRPr>
          </a:p>
        </p:txBody>
      </p:sp>
      <p:pic>
        <p:nvPicPr>
          <p:cNvPr id="156" name="Shape 1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87794" y="916362"/>
            <a:ext cx="4636122" cy="5636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1005838" y="6601967"/>
            <a:ext cx="6289905" cy="256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SAPOLL – SAUVONS NOS POLLINISATEURS – SAMENWERKEN VOOR POLLINATORS</a:t>
            </a:r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71" y="4802269"/>
            <a:ext cx="2087042" cy="6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9452" y="4782278"/>
            <a:ext cx="1867687" cy="60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5134" y="5621373"/>
            <a:ext cx="1606622" cy="83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7959" y="3731676"/>
            <a:ext cx="1878990" cy="93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 descr="Logo GoodPlanet Belgiu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81032" y="3672433"/>
            <a:ext cx="911862" cy="93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5668" y="5678767"/>
            <a:ext cx="1122488" cy="72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14219" y="4734492"/>
            <a:ext cx="1666225" cy="70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11">
            <a:alphaModFix/>
          </a:blip>
          <a:srcRect t="10698"/>
          <a:stretch/>
        </p:blipFill>
        <p:spPr>
          <a:xfrm>
            <a:off x="3091349" y="5717364"/>
            <a:ext cx="1959489" cy="64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12">
            <a:alphaModFix/>
          </a:blip>
          <a:srcRect r="28728"/>
          <a:stretch/>
        </p:blipFill>
        <p:spPr>
          <a:xfrm>
            <a:off x="2423130" y="3885230"/>
            <a:ext cx="2134428" cy="76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3107789" y="3751028"/>
            <a:ext cx="3562290" cy="2812164"/>
          </a:xfrm>
          <a:prstGeom prst="roundRect">
            <a:avLst>
              <a:gd name="adj" fmla="val 16667"/>
            </a:avLst>
          </a:prstGeom>
          <a:solidFill>
            <a:srgbClr val="9BC11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908505" y="856696"/>
            <a:ext cx="8167400" cy="2812751"/>
          </a:xfrm>
          <a:prstGeom prst="roundRect">
            <a:avLst>
              <a:gd name="adj" fmla="val 16667"/>
            </a:avLst>
          </a:prstGeom>
          <a:solidFill>
            <a:srgbClr val="FCC51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9327" y="844569"/>
            <a:ext cx="2822648" cy="2824878"/>
          </a:xfrm>
          <a:prstGeom prst="ellipse">
            <a:avLst/>
          </a:prstGeom>
          <a:solidFill>
            <a:srgbClr val="BFE4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2743004" y="940030"/>
            <a:ext cx="6033871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44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Durée - </a:t>
            </a:r>
            <a:r>
              <a:rPr lang="fr-FR" sz="4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Duur</a:t>
            </a:r>
            <a:r>
              <a:rPr lang="fr-FR" sz="44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 = 4 ans/</a:t>
            </a:r>
            <a:r>
              <a:rPr lang="fr-FR" sz="4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jaar</a:t>
            </a:r>
            <a:endParaRPr lang="fr-FR" sz="44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4819940" y="2429159"/>
            <a:ext cx="2267999" cy="64174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0202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6831085" y="1868425"/>
            <a:ext cx="2271194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3600" b="1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Mars - </a:t>
            </a:r>
            <a:r>
              <a:rPr lang="fr-FR" sz="3600" b="1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Maart</a:t>
            </a:r>
            <a:r>
              <a:rPr lang="fr-FR" sz="3600" b="1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 2020</a:t>
            </a: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 l="7124" t="11391" r="10437" b="37705"/>
          <a:stretch/>
        </p:blipFill>
        <p:spPr>
          <a:xfrm>
            <a:off x="-19050" y="844578"/>
            <a:ext cx="2851025" cy="281686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3258200" y="4221076"/>
            <a:ext cx="3261464" cy="1754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5400" b="1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Budget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5400" b="1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2.399.383 €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2511324" y="1863187"/>
            <a:ext cx="2685524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3600" b="1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Avril - </a:t>
            </a:r>
            <a:r>
              <a:rPr lang="fr-FR" sz="3600" b="1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April</a:t>
            </a:r>
            <a:r>
              <a:rPr lang="fr-FR" sz="3600" b="1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 2016</a:t>
            </a:r>
          </a:p>
        </p:txBody>
      </p:sp>
      <p:sp>
        <p:nvSpPr>
          <p:cNvPr id="180" name="Shape 180"/>
          <p:cNvSpPr/>
          <p:nvPr/>
        </p:nvSpPr>
        <p:spPr>
          <a:xfrm>
            <a:off x="6749743" y="3751026"/>
            <a:ext cx="2324238" cy="2812165"/>
          </a:xfrm>
          <a:prstGeom prst="roundRect">
            <a:avLst>
              <a:gd name="adj" fmla="val 16667"/>
            </a:avLst>
          </a:prstGeom>
          <a:solidFill>
            <a:srgbClr val="A3649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6774486" y="4313410"/>
            <a:ext cx="2327793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30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 </a:t>
            </a:r>
            <a:r>
              <a:rPr lang="fr-FR" sz="4800" b="1" dirty="0">
                <a:solidFill>
                  <a:schemeClr val="lt1"/>
                </a:solidFill>
                <a:latin typeface="Qlassik Medium" panose="05070000000000000000" pitchFamily="18" charset="0"/>
                <a:sym typeface="Arial"/>
              </a:rPr>
              <a:t>50% FEDER</a:t>
            </a:r>
          </a:p>
        </p:txBody>
      </p:sp>
      <p:sp>
        <p:nvSpPr>
          <p:cNvPr id="182" name="Shape 182"/>
          <p:cNvSpPr/>
          <p:nvPr/>
        </p:nvSpPr>
        <p:spPr>
          <a:xfrm>
            <a:off x="9326" y="3750498"/>
            <a:ext cx="2981007" cy="2812694"/>
          </a:xfrm>
          <a:prstGeom prst="roundRect">
            <a:avLst>
              <a:gd name="adj" fmla="val 16667"/>
            </a:avLst>
          </a:prstGeom>
          <a:solidFill>
            <a:srgbClr val="1BB7D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183531" y="4304862"/>
            <a:ext cx="2327793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8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 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51887" y="3818017"/>
            <a:ext cx="2709150" cy="2677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100" dirty="0">
                <a:solidFill>
                  <a:srgbClr val="263050"/>
                </a:solidFill>
                <a:latin typeface="Corbel"/>
                <a:ea typeface="Corbel"/>
                <a:cs typeface="Corbel"/>
                <a:sym typeface="Corbel"/>
              </a:rPr>
              <a:t>  </a:t>
            </a:r>
            <a:r>
              <a:rPr lang="fr-FR" sz="2100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Associations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1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Verenigingen</a:t>
            </a:r>
            <a:endParaRPr lang="fr-FR" sz="21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100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+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100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Universités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1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Universiteiten</a:t>
            </a:r>
            <a:endParaRPr lang="fr-FR" sz="21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100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+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100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Administrations publiques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1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Overheidsinstellingen</a:t>
            </a:r>
            <a:endParaRPr lang="fr-FR" sz="21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185" name="Shape 185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6591462" cy="256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SAPOLL – SAUVONS NOS POLLINISATEURS – SAMENWERKEN VOOR POLLINATORS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38" y="661341"/>
            <a:ext cx="9143862" cy="12334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263050"/>
              </a:buClr>
              <a:buSzPct val="25000"/>
              <a:buFont typeface="Arial"/>
              <a:buNone/>
            </a:pPr>
            <a:r>
              <a:rPr lang="fr-FR" sz="3100" b="0" i="0" u="none" strike="noStrike" cap="none" dirty="0">
                <a:solidFill>
                  <a:srgbClr val="263050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Un </a:t>
            </a:r>
            <a:r>
              <a:rPr lang="fr-FR" sz="3100" b="0" i="0" u="sng" strike="noStrike" cap="none" dirty="0">
                <a:solidFill>
                  <a:srgbClr val="263050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plan d’action </a:t>
            </a:r>
            <a:r>
              <a:rPr lang="fr-FR" sz="3100" b="0" i="0" u="none" strike="noStrike" cap="none" dirty="0">
                <a:solidFill>
                  <a:srgbClr val="263050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transfrontalier pour les pollinisateurs sauvages</a:t>
            </a:r>
            <a:br>
              <a:rPr lang="fr-FR" sz="3100" b="0" i="0" u="none" strike="noStrike" cap="none" dirty="0">
                <a:solidFill>
                  <a:srgbClr val="263050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</a:br>
            <a:r>
              <a:rPr lang="fr-FR" sz="31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Grensoverschrijdend</a:t>
            </a:r>
            <a:r>
              <a:rPr lang="fr-FR" sz="31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3100" b="0" i="0" u="sng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actieplan</a:t>
            </a:r>
            <a:r>
              <a:rPr lang="fr-FR" sz="31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31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voor</a:t>
            </a:r>
            <a:r>
              <a:rPr lang="fr-FR" sz="31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31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wilde</a:t>
            </a:r>
            <a:r>
              <a:rPr lang="fr-FR" sz="31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31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bestuivers</a:t>
            </a:r>
            <a:endParaRPr lang="fr-FR" sz="3100" b="0" i="0" u="none" strike="noStrike" cap="none" dirty="0">
              <a:solidFill>
                <a:srgbClr val="6073B3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204281" y="2023352"/>
            <a:ext cx="8939719" cy="39839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362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1818"/>
              <a:buFont typeface="Arial"/>
              <a:buChar char="▪"/>
            </a:pPr>
            <a:r>
              <a:rPr lang="fr-FR" sz="2450" b="0" i="0" u="none" strike="noStrike" cap="none" dirty="0">
                <a:solidFill>
                  <a:schemeClr val="dk2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Coordonné par les partenaires SAPOLL          	                         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Gecoördineerd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door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SAPOLL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partners</a:t>
            </a:r>
            <a:endParaRPr lang="fr-FR" sz="2450" b="0" i="0" u="none" strike="noStrike" cap="none" dirty="0">
              <a:solidFill>
                <a:srgbClr val="6073B3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  <a:p>
            <a:pPr marL="274320" marR="0" lvl="0" indent="-23622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101818"/>
              <a:buFont typeface="Arial"/>
              <a:buChar char="▪"/>
            </a:pPr>
            <a:r>
              <a:rPr lang="fr-FR" sz="2450" b="0" i="0" u="none" strike="noStrike" cap="none" dirty="0">
                <a:solidFill>
                  <a:schemeClr val="dk2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Réalisé en concertation avec les acteurs locaux de chaque région                           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Gemaakt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in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overleg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met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lokale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actoren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van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elke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regio</a:t>
            </a:r>
            <a:endParaRPr lang="fr-FR" sz="2450" b="0" i="0" u="none" strike="noStrike" cap="none" dirty="0">
              <a:solidFill>
                <a:srgbClr val="6073B3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  <a:p>
            <a:pPr marL="274320" marR="0" lvl="0" indent="-23622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101818"/>
              <a:buFont typeface="Arial"/>
              <a:buChar char="▪"/>
            </a:pPr>
            <a:r>
              <a:rPr lang="fr-FR" sz="2450" b="0" i="0" u="none" strike="noStrike" cap="none" dirty="0">
                <a:solidFill>
                  <a:schemeClr val="dk2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Adapté aux règles et contextes locaux                                                                  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Aangepast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aan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lokale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context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en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regelgeving</a:t>
            </a:r>
            <a:endParaRPr lang="fr-FR" sz="2450" b="0" i="0" u="none" strike="noStrike" cap="none" dirty="0">
              <a:solidFill>
                <a:srgbClr val="6073B3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  <a:p>
            <a:pPr marL="274320" marR="0" lvl="0" indent="-23622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101818"/>
              <a:buFont typeface="Arial"/>
              <a:buChar char="▪"/>
            </a:pPr>
            <a:r>
              <a:rPr lang="fr-FR" sz="2450" b="0" i="0" u="none" strike="noStrike" cap="none" dirty="0">
                <a:solidFill>
                  <a:schemeClr val="dk2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Basé sur des études scientifiques à échelles locales (BELBEES, SAPOLL)                                                                                    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Gebaseerd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op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wetenschappelijke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studies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op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lokale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245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schaal</a:t>
            </a:r>
            <a:r>
              <a:rPr lang="fr-FR" sz="245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(BELBEES, SAPOLL)</a:t>
            </a:r>
          </a:p>
          <a:p>
            <a:pPr marL="274320" marR="0" lvl="0" indent="-23622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101818"/>
              <a:buFont typeface="Arial"/>
              <a:buNone/>
            </a:pPr>
            <a:endParaRPr sz="2240" b="0" i="0" u="none" strike="noStrike" cap="none" dirty="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" marR="0" lvl="0" indent="-7619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2240" b="0" i="0" u="none" strike="noStrike" cap="none" dirty="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74320" marR="0" lvl="0" indent="-236220" algn="l" rtl="0">
              <a:lnSpc>
                <a:spcPct val="70000"/>
              </a:lnSpc>
              <a:spcBef>
                <a:spcPts val="1800"/>
              </a:spcBef>
              <a:buClr>
                <a:schemeClr val="dk2"/>
              </a:buClr>
              <a:buSzPct val="101818"/>
              <a:buFont typeface="Arial"/>
              <a:buNone/>
            </a:pPr>
            <a:endParaRPr sz="2240" b="0" i="0" u="none" strike="noStrike" cap="none" dirty="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6494185" cy="256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SAPOLL – SAUVONS NOS POLLINISATEURS – SAMENWERKEN VOOR POLLINATORS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1973846" y="6007256"/>
            <a:ext cx="5223033" cy="594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" marR="0" lvl="0" indent="-7619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r-FR" sz="2800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Prévu pour </a:t>
            </a:r>
            <a:r>
              <a:rPr lang="fr-FR" sz="2800" dirty="0" smtClean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2018 </a:t>
            </a:r>
            <a:r>
              <a:rPr lang="fr-FR" sz="2800" dirty="0" smtClean="0">
                <a:solidFill>
                  <a:schemeClr val="bg2"/>
                </a:solidFill>
                <a:latin typeface="Qlassik Medium" panose="05070000000000000000" pitchFamily="18" charset="0"/>
                <a:sym typeface="Arial"/>
              </a:rPr>
              <a:t>- </a:t>
            </a:r>
            <a:r>
              <a:rPr lang="fr-FR" sz="2800" dirty="0" err="1" smtClean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Gepland</a:t>
            </a:r>
            <a:r>
              <a:rPr lang="fr-FR" sz="2800" dirty="0" smtClean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8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voor</a:t>
            </a:r>
            <a:r>
              <a:rPr lang="fr-FR" sz="28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800" dirty="0" smtClean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2018</a:t>
            </a:r>
            <a:endParaRPr lang="fr-FR" sz="28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6426092" cy="256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SAPOLL – SAUVONS NOS POLLINISATEURS – SAMENWERKEN VOOR POLLINATORS</a:t>
            </a:r>
          </a:p>
        </p:txBody>
      </p:sp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 l="5586" t="28219" r="38835" b="15340"/>
          <a:stretch/>
        </p:blipFill>
        <p:spPr>
          <a:xfrm>
            <a:off x="0" y="2512377"/>
            <a:ext cx="2992292" cy="28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 rotWithShape="1">
          <a:blip r:embed="rId4">
            <a:alphaModFix/>
          </a:blip>
          <a:srcRect l="4370" t="258" r="10095" b="-323"/>
          <a:stretch/>
        </p:blipFill>
        <p:spPr>
          <a:xfrm>
            <a:off x="2904690" y="2512377"/>
            <a:ext cx="3282380" cy="28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5">
            <a:alphaModFix/>
          </a:blip>
          <a:srcRect l="28737" t="23021" r="28253" b="16395"/>
          <a:stretch/>
        </p:blipFill>
        <p:spPr>
          <a:xfrm>
            <a:off x="6077075" y="2512377"/>
            <a:ext cx="3066923" cy="28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152669" y="1945172"/>
            <a:ext cx="268695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3200" dirty="0">
                <a:solidFill>
                  <a:schemeClr val="dk2"/>
                </a:solidFill>
                <a:latin typeface="Qlassik Medium" panose="05070000000000000000" pitchFamily="18" charset="0"/>
                <a:sym typeface="Arial"/>
              </a:rPr>
              <a:t>Abeilles sauvages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3895102" y="1956769"/>
            <a:ext cx="1306768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3200" dirty="0">
                <a:solidFill>
                  <a:schemeClr val="dk2"/>
                </a:solidFill>
                <a:latin typeface="Qlassik Medium" panose="05070000000000000000" pitchFamily="18" charset="0"/>
                <a:sym typeface="Arial"/>
              </a:rPr>
              <a:t>Syrphes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6952343" y="1945172"/>
            <a:ext cx="1463861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3200" dirty="0">
                <a:solidFill>
                  <a:schemeClr val="dk2"/>
                </a:solidFill>
                <a:latin typeface="Qlassik Medium" panose="05070000000000000000" pitchFamily="18" charset="0"/>
                <a:sym typeface="Arial"/>
              </a:rPr>
              <a:t>Papillons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31585" y="309262"/>
            <a:ext cx="9028590" cy="12334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fr-FR" sz="4000" b="0" i="0" u="none" strike="noStrike" cap="none" dirty="0">
                <a:solidFill>
                  <a:schemeClr val="dk2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Focus sur –</a:t>
            </a:r>
            <a:r>
              <a:rPr lang="fr-FR" sz="40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40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Focus op</a:t>
            </a:r>
            <a:r>
              <a:rPr lang="fr-FR" sz="4000" b="0" i="1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endParaRPr lang="fr-FR" sz="4000" b="0" i="0" u="none" strike="noStrike" cap="none" dirty="0">
              <a:solidFill>
                <a:srgbClr val="1C243C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480868" y="5364666"/>
            <a:ext cx="1811713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32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Wilde </a:t>
            </a:r>
            <a:r>
              <a:rPr lang="fr-FR" sz="3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bijen</a:t>
            </a:r>
            <a:endParaRPr lang="fr-FR" sz="32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3614413" y="5364666"/>
            <a:ext cx="2071401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3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Zweefvliegen</a:t>
            </a:r>
            <a:endParaRPr lang="fr-FR" sz="32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7007646" y="5364666"/>
            <a:ext cx="1353255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32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Vlinders</a:t>
            </a:r>
            <a:endParaRPr lang="fr-FR" sz="32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0" y="779343"/>
            <a:ext cx="9144000" cy="7576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SzPct val="25000"/>
              <a:buFont typeface="Arial"/>
              <a:buNone/>
            </a:pPr>
            <a:r>
              <a:rPr lang="fr-FR" sz="35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Réalisation d’actions pilotes - </a:t>
            </a:r>
            <a:r>
              <a:rPr lang="fr-FR" sz="35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Realisatie</a:t>
            </a:r>
            <a:r>
              <a:rPr lang="fr-FR" sz="35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van </a:t>
            </a:r>
            <a:r>
              <a:rPr lang="fr-FR" sz="35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pilootacties</a:t>
            </a:r>
            <a:endParaRPr lang="fr-FR" sz="3500" b="0" i="0" u="none" strike="noStrike" cap="none" dirty="0">
              <a:solidFill>
                <a:srgbClr val="6073B3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ftr" idx="11"/>
          </p:nvPr>
        </p:nvSpPr>
        <p:spPr>
          <a:xfrm>
            <a:off x="1005840" y="6601967"/>
            <a:ext cx="6027257" cy="256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SAPOLL – SAUVONS NOS POLLINISATEURS – SAMENWERKEN VOOR POLLINATORS</a:t>
            </a: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 t="7317" b="16028"/>
          <a:stretch/>
        </p:blipFill>
        <p:spPr>
          <a:xfrm>
            <a:off x="314325" y="1565295"/>
            <a:ext cx="3397187" cy="195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1442" y="1641985"/>
            <a:ext cx="4983528" cy="372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 descr="Prairie fleurie"/>
          <p:cNvPicPr preferRelativeResize="0"/>
          <p:nvPr/>
        </p:nvPicPr>
        <p:blipFill rotWithShape="1">
          <a:blip r:embed="rId5">
            <a:alphaModFix/>
          </a:blip>
          <a:srcRect t="11933"/>
          <a:stretch/>
        </p:blipFill>
        <p:spPr>
          <a:xfrm>
            <a:off x="314325" y="3666096"/>
            <a:ext cx="3397187" cy="168139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2149813" y="5514411"/>
            <a:ext cx="4844373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9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Afin d’étayer le plan d’action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9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Om het </a:t>
            </a:r>
            <a:r>
              <a:rPr lang="fr-FR" sz="29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actieplan</a:t>
            </a:r>
            <a:r>
              <a:rPr lang="fr-FR" sz="29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te </a:t>
            </a:r>
            <a:r>
              <a:rPr lang="fr-FR" sz="29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ondersteunen</a:t>
            </a:r>
            <a:endParaRPr lang="fr-FR" sz="29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0" y="5670591"/>
            <a:ext cx="2267999" cy="64174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0202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1" name="Shape 221"/>
          <p:cNvSpPr/>
          <p:nvPr/>
        </p:nvSpPr>
        <p:spPr>
          <a:xfrm rot="10800000">
            <a:off x="6876000" y="5594406"/>
            <a:ext cx="2267999" cy="64174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0202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0" y="226325"/>
            <a:ext cx="9144000" cy="12334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SzPct val="25000"/>
              <a:buFont typeface="Arial"/>
              <a:buNone/>
            </a:pPr>
            <a:r>
              <a:rPr lang="fr-FR" sz="44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Mais aussi – </a:t>
            </a:r>
            <a:r>
              <a:rPr lang="fr-FR" sz="4400" b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Maar </a:t>
            </a:r>
            <a:r>
              <a:rPr lang="fr-FR" sz="4400" b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ook</a:t>
            </a:r>
            <a:r>
              <a:rPr lang="fr-FR" sz="4400" b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endParaRPr lang="fr-FR" sz="4400" b="0" i="0" u="none" strike="noStrike" cap="none" dirty="0">
              <a:solidFill>
                <a:srgbClr val="1C243C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ftr" idx="11"/>
          </p:nvPr>
        </p:nvSpPr>
        <p:spPr>
          <a:xfrm>
            <a:off x="1005840" y="6631785"/>
            <a:ext cx="6085623" cy="23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SAPOLL – SAUVONS NOS POLLINISATEURS – SAMENWERKEN VOOR POLLINATORS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2043417" y="1499139"/>
            <a:ext cx="7143749" cy="10160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" marR="0" lvl="0" indent="-7619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fr-FR" sz="3000" b="0" i="0" u="none" strike="noStrike" cap="none" dirty="0">
                <a:solidFill>
                  <a:schemeClr val="dk2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La </a:t>
            </a:r>
            <a:r>
              <a:rPr lang="fr-FR" sz="3000" b="0" i="0" u="sng" strike="noStrike" cap="none" dirty="0">
                <a:solidFill>
                  <a:schemeClr val="dk2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sensibilisation</a:t>
            </a:r>
            <a:r>
              <a:rPr lang="fr-FR" sz="3000" b="0" i="0" u="none" strike="noStrike" cap="none" dirty="0">
                <a:solidFill>
                  <a:schemeClr val="dk2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du grand public             </a:t>
            </a:r>
            <a:r>
              <a:rPr lang="fr-FR" sz="30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Sensibilisering</a:t>
            </a:r>
            <a:r>
              <a:rPr lang="fr-FR" sz="30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van het </a:t>
            </a:r>
            <a:r>
              <a:rPr lang="fr-FR" sz="30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grote</a:t>
            </a:r>
            <a:r>
              <a:rPr lang="fr-FR" sz="3000" b="0" i="0" u="none" strike="noStrike" cap="none" dirty="0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 </a:t>
            </a:r>
            <a:r>
              <a:rPr lang="fr-FR" sz="30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publiek</a:t>
            </a:r>
            <a:endParaRPr lang="fr-FR" sz="3000" b="0" i="0" u="none" strike="noStrike" cap="none" dirty="0">
              <a:solidFill>
                <a:srgbClr val="6073B3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418" y="1503168"/>
            <a:ext cx="1919999" cy="14399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0" name="Shape 230"/>
          <p:cNvPicPr preferRelativeResize="0"/>
          <p:nvPr/>
        </p:nvPicPr>
        <p:blipFill rotWithShape="1">
          <a:blip r:embed="rId4">
            <a:alphaModFix/>
          </a:blip>
          <a:srcRect l="7869" t="17217" r="20097" b="10290"/>
          <a:stretch/>
        </p:blipFill>
        <p:spPr>
          <a:xfrm>
            <a:off x="135542" y="3188941"/>
            <a:ext cx="1907876" cy="14399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1" name="Shape 231"/>
          <p:cNvPicPr preferRelativeResize="0"/>
          <p:nvPr/>
        </p:nvPicPr>
        <p:blipFill rotWithShape="1">
          <a:blip r:embed="rId5">
            <a:alphaModFix/>
          </a:blip>
          <a:srcRect l="32512" t="35728" r="28640" b="25178"/>
          <a:stretch/>
        </p:blipFill>
        <p:spPr>
          <a:xfrm>
            <a:off x="135542" y="4954160"/>
            <a:ext cx="1907876" cy="143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2" name="Shape 232"/>
          <p:cNvSpPr txBox="1"/>
          <p:nvPr/>
        </p:nvSpPr>
        <p:spPr>
          <a:xfrm>
            <a:off x="2043417" y="3130379"/>
            <a:ext cx="7603435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" marR="0" lvl="0" indent="-7619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fr-FR" sz="3000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La </a:t>
            </a:r>
            <a:r>
              <a:rPr lang="fr-FR" sz="3000" u="sng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mobilisation</a:t>
            </a:r>
            <a:r>
              <a:rPr lang="fr-FR" sz="3000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 des réseaux d’observateurs  </a:t>
            </a:r>
            <a:endParaRPr lang="fr-FR" sz="3000" dirty="0" smtClean="0">
              <a:solidFill>
                <a:srgbClr val="263050"/>
              </a:solidFill>
              <a:latin typeface="Qlassik Medium" panose="05070000000000000000" pitchFamily="18" charset="0"/>
              <a:sym typeface="Arial"/>
            </a:endParaRPr>
          </a:p>
          <a:p>
            <a:pPr marL="45720" marR="0" lvl="0" indent="-7619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fr-FR" sz="3000" dirty="0" err="1" smtClean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Mobilisatie</a:t>
            </a:r>
            <a:r>
              <a:rPr lang="fr-FR" sz="3000" dirty="0" smtClean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3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van </a:t>
            </a:r>
            <a:r>
              <a:rPr lang="fr-FR" sz="3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waarnemersnetwerken</a:t>
            </a:r>
            <a:endParaRPr lang="fr-FR" sz="30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2055541" y="4874714"/>
            <a:ext cx="7143749" cy="2031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" marR="0" lvl="0" indent="-7619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fr-FR" sz="3000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Le </a:t>
            </a:r>
            <a:r>
              <a:rPr lang="fr-FR" sz="3000" u="sng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suivi scientifique </a:t>
            </a:r>
            <a:r>
              <a:rPr lang="fr-FR" sz="3000" dirty="0">
                <a:solidFill>
                  <a:srgbClr val="263050"/>
                </a:solidFill>
                <a:latin typeface="Qlassik Medium" panose="05070000000000000000" pitchFamily="18" charset="0"/>
                <a:sym typeface="Arial"/>
              </a:rPr>
              <a:t>des pollinisateurs et du service de pollinisation                                                                       </a:t>
            </a:r>
            <a:r>
              <a:rPr lang="fr-FR" sz="3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De </a:t>
            </a:r>
            <a:r>
              <a:rPr lang="fr-FR" sz="3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wetenschappelijke</a:t>
            </a:r>
            <a:r>
              <a:rPr lang="fr-FR" sz="3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3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opvolging</a:t>
            </a:r>
            <a:r>
              <a:rPr lang="fr-FR" sz="3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3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bestuivers</a:t>
            </a:r>
            <a:r>
              <a:rPr lang="fr-FR" sz="3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en van de </a:t>
            </a:r>
            <a:r>
              <a:rPr lang="fr-FR" sz="3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ecosysteemdien</a:t>
            </a:r>
            <a:r>
              <a:rPr lang="fr-FR" sz="30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st</a:t>
            </a:r>
            <a:r>
              <a:rPr lang="fr-FR" sz="3000" dirty="0">
                <a:solidFill>
                  <a:srgbClr val="6073B3"/>
                </a:solidFill>
                <a:latin typeface="Qlassik Medium" panose="05070000000000000000" pitchFamily="18" charset="0"/>
              </a:rPr>
              <a:t> </a:t>
            </a:r>
            <a:r>
              <a:rPr lang="fr-FR" sz="30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bestuiving</a:t>
            </a:r>
            <a:endParaRPr lang="fr-FR" sz="3000" dirty="0">
              <a:solidFill>
                <a:srgbClr val="6073B3"/>
              </a:solidFill>
              <a:latin typeface="Qlassik Medium" panose="05070000000000000000" pitchFamily="18" charset="0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0" y="780691"/>
            <a:ext cx="9144000" cy="700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1C243C"/>
              </a:buClr>
              <a:buSzPct val="25000"/>
              <a:buFont typeface="Arial"/>
              <a:buNone/>
            </a:pPr>
            <a:r>
              <a:rPr lang="fr-FR" sz="4400" b="0" i="0" u="none" strike="noStrike" cap="none" dirty="0">
                <a:solidFill>
                  <a:srgbClr val="1C243C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Sensibilisation - </a:t>
            </a:r>
            <a:r>
              <a:rPr lang="fr-FR" sz="4400" b="0" i="0" u="none" strike="noStrike" cap="none" dirty="0" err="1">
                <a:solidFill>
                  <a:srgbClr val="6073B3"/>
                </a:solidFill>
                <a:latin typeface="Qlassik Medium" panose="05070000000000000000" pitchFamily="18" charset="0"/>
                <a:ea typeface="Arial"/>
                <a:cs typeface="Arial"/>
                <a:sym typeface="Arial"/>
              </a:rPr>
              <a:t>Sensibilisering</a:t>
            </a:r>
            <a:endParaRPr lang="fr-FR" sz="4400" b="0" i="0" u="none" strike="noStrike" cap="none" dirty="0">
              <a:solidFill>
                <a:srgbClr val="6073B3"/>
              </a:solidFill>
              <a:latin typeface="Qlassik Medium" panose="05070000000000000000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ftr" idx="11"/>
          </p:nvPr>
        </p:nvSpPr>
        <p:spPr>
          <a:xfrm>
            <a:off x="1005840" y="6601966"/>
            <a:ext cx="6804660" cy="2560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1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SAPOLL – SAUVONS NOS POLLINISATEURS – SAMENWERKEN VOOR POLLINATORS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 l="11644" r="10291"/>
          <a:stretch/>
        </p:blipFill>
        <p:spPr>
          <a:xfrm>
            <a:off x="690875" y="2274239"/>
            <a:ext cx="2948516" cy="251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1" name="Shape 241"/>
          <p:cNvSpPr txBox="1"/>
          <p:nvPr/>
        </p:nvSpPr>
        <p:spPr>
          <a:xfrm>
            <a:off x="319791" y="4834873"/>
            <a:ext cx="3690684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0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Distribution d’hôtels à abeilles et de kits de construction dans les écoles du Pas-de-Calais</a:t>
            </a:r>
          </a:p>
        </p:txBody>
      </p:sp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2089" y="2274238"/>
            <a:ext cx="3786145" cy="251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3" name="Shape 243"/>
          <p:cNvSpPr txBox="1"/>
          <p:nvPr/>
        </p:nvSpPr>
        <p:spPr>
          <a:xfrm>
            <a:off x="4305545" y="4834873"/>
            <a:ext cx="4779234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0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Organisation de conférences, de journées des pollinisateurs, excursions, création d’une exposition transfrontalière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0" y="1408175"/>
            <a:ext cx="9143998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4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Diversité des pollinisateurs sauvages -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Diversiteit</a:t>
            </a:r>
            <a:r>
              <a:rPr lang="fr-FR" sz="24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wilde</a:t>
            </a:r>
            <a:r>
              <a:rPr lang="fr-FR" sz="24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bestuivers</a:t>
            </a:r>
            <a:r>
              <a:rPr lang="fr-FR" sz="24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400" dirty="0">
                <a:solidFill>
                  <a:schemeClr val="dk1"/>
                </a:solidFill>
                <a:latin typeface="Qlassik Medium" panose="05070000000000000000" pitchFamily="18" charset="0"/>
                <a:sym typeface="Arial"/>
              </a:rPr>
              <a:t>Déclin des pollinisateurs sauvages -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Achteruitgang</a:t>
            </a:r>
            <a:r>
              <a:rPr lang="fr-FR" sz="24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wilde</a:t>
            </a:r>
            <a:r>
              <a:rPr lang="fr-FR" sz="24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4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bestuivers</a:t>
            </a:r>
            <a:endParaRPr lang="fr-FR" sz="24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245" name="Shape 245"/>
          <p:cNvSpPr txBox="1"/>
          <p:nvPr/>
        </p:nvSpPr>
        <p:spPr>
          <a:xfrm>
            <a:off x="4241964" y="5828526"/>
            <a:ext cx="4906396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Organisatie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lezingen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over </a:t>
            </a: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bestuivers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, </a:t>
            </a: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bijendagen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, </a:t>
            </a: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excursies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, </a:t>
            </a: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ontwerp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van </a:t>
            </a: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een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reizende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tentoonstelling</a:t>
            </a:r>
            <a:endParaRPr lang="fr-FR" sz="2000" dirty="0">
              <a:solidFill>
                <a:srgbClr val="6073B3"/>
              </a:solidFill>
              <a:latin typeface="Qlassik Medium" panose="05070000000000000000" pitchFamily="18" charset="0"/>
              <a:sym typeface="Arial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139595" y="5828526"/>
            <a:ext cx="4051076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</a:rPr>
              <a:t>Verdeling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</a:rPr>
              <a:t> 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van </a:t>
            </a: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insectenhotels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en </a:t>
            </a: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bouwkits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in </a:t>
            </a:r>
            <a:r>
              <a:rPr lang="fr-FR" sz="2000" dirty="0" err="1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scholen</a:t>
            </a:r>
            <a:r>
              <a:rPr lang="fr-FR" sz="2000" dirty="0">
                <a:solidFill>
                  <a:srgbClr val="6073B3"/>
                </a:solidFill>
                <a:latin typeface="Qlassik Medium" panose="05070000000000000000" pitchFamily="18" charset="0"/>
                <a:sym typeface="Arial"/>
              </a:rPr>
              <a:t> (Nord Pas-de-Calais)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à bandes bleue 16x9">
  <a:themeElements>
    <a:clrScheme name="Banded Design Blue">
      <a:dk1>
        <a:srgbClr val="404040"/>
      </a:dk1>
      <a:lt1>
        <a:srgbClr val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1128</Words>
  <Application>Microsoft Office PowerPoint</Application>
  <PresentationFormat>Diavoorstelling (4:3)</PresentationFormat>
  <Paragraphs>152</Paragraphs>
  <Slides>15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Qlassik Medium</vt:lpstr>
      <vt:lpstr>Arial</vt:lpstr>
      <vt:lpstr>Corbel</vt:lpstr>
      <vt:lpstr>Calibri</vt:lpstr>
      <vt:lpstr>Conception à bandes bleue 16x9</vt:lpstr>
      <vt:lpstr>SAPOLL</vt:lpstr>
      <vt:lpstr>PowerPoint-presentatie</vt:lpstr>
      <vt:lpstr>8 partenaires dans 3 régions 8 partners in 3 regio’s  9 partenaires associés 9 geassocieerde partners </vt:lpstr>
      <vt:lpstr>PowerPoint-presentatie</vt:lpstr>
      <vt:lpstr>Un plan d’action transfrontalier pour les pollinisateurs sauvages Grensoverschrijdend actieplan voor wilde bestuivers</vt:lpstr>
      <vt:lpstr>Focus sur – Focus op </vt:lpstr>
      <vt:lpstr>Réalisation d’actions pilotes - Realisatie van pilootacties</vt:lpstr>
      <vt:lpstr>Mais aussi – Maar ook </vt:lpstr>
      <vt:lpstr>Sensibilisation - Sensibilisering</vt:lpstr>
      <vt:lpstr>Sensibilisation - Sensibilisering</vt:lpstr>
      <vt:lpstr>Réseaux d’observateurs - Waarnemers netwerks</vt:lpstr>
      <vt:lpstr>Suivi scientifique des pollinisateurs - Wetenschappelijke opvolging</vt:lpstr>
      <vt:lpstr>Suivi scientifique des pollinisateurs - Wetenschappelijke opvolging</vt:lpstr>
      <vt:lpstr>N’hésitez pas à nous contacter! Aarzel niet om ons te contacteren!</vt:lpstr>
      <vt:lpstr>Merci de votre attention! Dank u voor uw aandacht!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SAPOLL</dc:title>
  <dc:creator>Utilisateur</dc:creator>
  <cp:lastModifiedBy>Marc Peeters</cp:lastModifiedBy>
  <cp:revision>21</cp:revision>
  <dcterms:modified xsi:type="dcterms:W3CDTF">2017-05-11T18:16:06Z</dcterms:modified>
</cp:coreProperties>
</file>