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15" r:id="rId2"/>
    <p:sldId id="305" r:id="rId3"/>
    <p:sldId id="312" r:id="rId4"/>
    <p:sldId id="313" r:id="rId5"/>
    <p:sldId id="311" r:id="rId6"/>
    <p:sldId id="316" r:id="rId7"/>
    <p:sldId id="317" r:id="rId8"/>
    <p:sldId id="314" r:id="rId9"/>
    <p:sldId id="319" r:id="rId10"/>
    <p:sldId id="309" r:id="rId11"/>
    <p:sldId id="307" r:id="rId12"/>
    <p:sldId id="320" r:id="rId13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4" y="0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3" y="9719599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4" y="9719599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3" cy="511979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2524" y="0"/>
            <a:ext cx="3078293" cy="511979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26E0B11-52AD-4F4D-B587-040DE42759DF}" type="datetimeFigureOut">
              <a:rPr lang="nl-BE" smtClean="0"/>
              <a:t>11/05/2017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861341"/>
            <a:ext cx="5681980" cy="460453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411"/>
            <a:ext cx="3078293" cy="511979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2524" y="9719411"/>
            <a:ext cx="3078293" cy="511979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3809262-03EC-45F0-8DEF-CB774E437D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622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09262-03EC-45F0-8DEF-CB774E437D5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01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09262-03EC-45F0-8DEF-CB774E437D5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3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09262-03EC-45F0-8DEF-CB774E437D5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433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09262-03EC-45F0-8DEF-CB774E437D5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848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09262-03EC-45F0-8DEF-CB774E437D5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515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09262-03EC-45F0-8DEF-CB774E437D5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473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09262-03EC-45F0-8DEF-CB774E437D5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225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>
            <a:spLocks/>
          </p:cNvSpPr>
          <p:nvPr userDrawn="1"/>
        </p:nvSpPr>
        <p:spPr>
          <a:xfrm>
            <a:off x="288000" y="286525"/>
            <a:ext cx="6767999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1" name="Rechthoekige driehoek 10"/>
          <p:cNvSpPr/>
          <p:nvPr userDrawn="1"/>
        </p:nvSpPr>
        <p:spPr>
          <a:xfrm>
            <a:off x="7047019" y="286525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656247" y="2377320"/>
            <a:ext cx="5342082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656247" y="4032022"/>
            <a:ext cx="535460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="0" i="0"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pic>
        <p:nvPicPr>
          <p:cNvPr id="9" name="Afbeelding 8" descr="LV_THEM_IsLandbouEnVisserij_NAAK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pic>
        <p:nvPicPr>
          <p:cNvPr id="4" name="Afbeelding 3" descr="LV_TYPO_departement_Z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Tra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raktor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 descr="LV_THEM_IsLandbouwEnVisserij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96" y="284285"/>
            <a:ext cx="2127504" cy="82905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56247" y="2357180"/>
            <a:ext cx="5342082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56247" y="4011882"/>
            <a:ext cx="535460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="0" i="0">
                <a:solidFill>
                  <a:srgbClr val="FFFFFF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8" name="Afbeelding 7" descr="LV_TYPO_departement_W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3" y="5856246"/>
            <a:ext cx="85104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7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Gr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Graan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0"/>
            <a:ext cx="8982075" cy="6858000"/>
          </a:xfrm>
          <a:prstGeom prst="rect">
            <a:avLst/>
          </a:prstGeom>
        </p:spPr>
      </p:pic>
      <p:pic>
        <p:nvPicPr>
          <p:cNvPr id="4" name="Afbeelding 3" descr="LV_THEM_IsLandbouwEnVisserij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96" y="284285"/>
            <a:ext cx="2127504" cy="82905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56247" y="2357180"/>
            <a:ext cx="5342082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56247" y="4011882"/>
            <a:ext cx="535460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="0" i="0">
                <a:solidFill>
                  <a:srgbClr val="FFFFFF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8" name="Afbeelding 7" descr="LV_TYPO_departement_W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3" y="5856246"/>
            <a:ext cx="85104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6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Visse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isserij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9010650" cy="6858000"/>
          </a:xfrm>
          <a:prstGeom prst="rect">
            <a:avLst/>
          </a:prstGeom>
        </p:spPr>
      </p:pic>
      <p:pic>
        <p:nvPicPr>
          <p:cNvPr id="4" name="Afbeelding 3" descr="LV_THEM_IsLandbouwEnVisserij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96" y="284285"/>
            <a:ext cx="2127504" cy="82905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56247" y="2357180"/>
            <a:ext cx="5342082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56247" y="4011882"/>
            <a:ext cx="535460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="0" i="0">
                <a:solidFill>
                  <a:srgbClr val="FFFFFF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8" name="Afbeelding 7" descr="LV_TYPO_departement_W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3" y="5856246"/>
            <a:ext cx="85104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24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Vleesv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Koe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 descr="LV_THEM_IsLandbouwEnVisserij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96" y="284285"/>
            <a:ext cx="2127504" cy="82905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56247" y="2357180"/>
            <a:ext cx="5342082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56247" y="4011882"/>
            <a:ext cx="535460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8" name="Afbeelding 7" descr="LV_TYPO_departement_W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3" y="5856246"/>
            <a:ext cx="85104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Scha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apen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0"/>
            <a:ext cx="9020175" cy="6858000"/>
          </a:xfrm>
          <a:prstGeom prst="rect">
            <a:avLst/>
          </a:prstGeom>
        </p:spPr>
      </p:pic>
      <p:pic>
        <p:nvPicPr>
          <p:cNvPr id="4" name="Afbeelding 3" descr="LV_THEM_IsLandbouwEnVisserij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96" y="284285"/>
            <a:ext cx="2127504" cy="82905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56247" y="2357180"/>
            <a:ext cx="5342082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56247" y="4011882"/>
            <a:ext cx="535460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8" name="Afbeelding 7" descr="LV_TYPO_departement_W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3" y="5856246"/>
            <a:ext cx="85104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Paa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arden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858250" cy="6858000"/>
          </a:xfrm>
          <a:prstGeom prst="rect">
            <a:avLst/>
          </a:prstGeom>
        </p:spPr>
      </p:pic>
      <p:pic>
        <p:nvPicPr>
          <p:cNvPr id="4" name="Afbeelding 3" descr="LV_THEM_IsLandbouwEnVisserij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96" y="284285"/>
            <a:ext cx="2127504" cy="82905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56247" y="2357180"/>
            <a:ext cx="5342082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56247" y="4011882"/>
            <a:ext cx="535460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="0" i="0">
                <a:solidFill>
                  <a:srgbClr val="FFFFFF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8" name="Afbeelding 7" descr="LV_TYPO_departement_W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3" y="5856246"/>
            <a:ext cx="85104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Ki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ippen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839200" cy="6858000"/>
          </a:xfrm>
          <a:prstGeom prst="rect">
            <a:avLst/>
          </a:prstGeom>
        </p:spPr>
      </p:pic>
      <p:pic>
        <p:nvPicPr>
          <p:cNvPr id="4" name="Afbeelding 3" descr="LV_THEM_IsLandbouwEnVisserij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96" y="284285"/>
            <a:ext cx="2127504" cy="82905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56247" y="2357180"/>
            <a:ext cx="5342082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56247" y="4011882"/>
            <a:ext cx="535460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="0" i="0">
                <a:solidFill>
                  <a:srgbClr val="FFFFFF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8" name="Afbeelding 7" descr="LV_TYPO_departement_W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3" y="5856246"/>
            <a:ext cx="85104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59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318000"/>
            <a:ext cx="9143999" cy="2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ige driehoek 4"/>
          <p:cNvSpPr/>
          <p:nvPr userDrawn="1"/>
        </p:nvSpPr>
        <p:spPr>
          <a:xfrm flipH="1">
            <a:off x="-1" y="3413340"/>
            <a:ext cx="9143999" cy="916436"/>
          </a:xfrm>
          <a:prstGeom prst="rtTriangle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LV_THEM_IsLandbouEnVisserij_NAAK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LV_TYPO_departement_Z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4" y="5974395"/>
            <a:ext cx="851005" cy="359984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56247" y="392955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656247" y="2047657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9776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titel Tra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raktor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10100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0" y="4318000"/>
            <a:ext cx="914399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driehoek 5"/>
          <p:cNvSpPr/>
          <p:nvPr userDrawn="1"/>
        </p:nvSpPr>
        <p:spPr>
          <a:xfrm flipH="1">
            <a:off x="-1" y="3413340"/>
            <a:ext cx="9143999" cy="9164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4" y="5974395"/>
            <a:ext cx="851005" cy="35998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56247" y="392955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solidFill>
                  <a:srgbClr val="FFFFFF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656247" y="2047657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solidFill>
                  <a:srgbClr val="FFFFFF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5301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Gr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raan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86275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0" y="4318000"/>
            <a:ext cx="914399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driehoek 5"/>
          <p:cNvSpPr/>
          <p:nvPr userDrawn="1"/>
        </p:nvSpPr>
        <p:spPr>
          <a:xfrm flipH="1">
            <a:off x="-1" y="3413340"/>
            <a:ext cx="9143999" cy="9164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4" y="5974395"/>
            <a:ext cx="851005" cy="35998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56247" y="392955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solidFill>
                  <a:srgbClr val="FFFFFF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656247" y="2047657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solidFill>
                  <a:srgbClr val="FFFFFF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982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/>
          </p:cNvSpPr>
          <p:nvPr userDrawn="1"/>
        </p:nvSpPr>
        <p:spPr>
          <a:xfrm>
            <a:off x="288001" y="296263"/>
            <a:ext cx="4256798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5" name="Rechthoekige driehoek 4"/>
          <p:cNvSpPr/>
          <p:nvPr userDrawn="1"/>
        </p:nvSpPr>
        <p:spPr>
          <a:xfrm>
            <a:off x="4534994" y="297000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FlandersArtSans-Regular" panose="00000500000000000000" pitchFamily="2" charset="0"/>
            </a:endParaRPr>
          </a:p>
        </p:txBody>
      </p:sp>
      <p:pic>
        <p:nvPicPr>
          <p:cNvPr id="6" name="Afbeelding 5" descr="LV_THEM_IsLandbouEnVisserij_NAAK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56247" y="2357180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656247" y="4011882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pic>
        <p:nvPicPr>
          <p:cNvPr id="9" name="Afbeelding 8" descr="LV_TYPO_departement_Z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09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titel Visse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isserij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4400550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0" y="4318000"/>
            <a:ext cx="914399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driehoek 5"/>
          <p:cNvSpPr/>
          <p:nvPr userDrawn="1"/>
        </p:nvSpPr>
        <p:spPr>
          <a:xfrm flipH="1">
            <a:off x="-1" y="3413340"/>
            <a:ext cx="9143999" cy="9164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4" y="5974395"/>
            <a:ext cx="851005" cy="35998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56247" y="392955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solidFill>
                  <a:srgbClr val="FFFFFF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656247" y="2047657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solidFill>
                  <a:srgbClr val="FFFFFF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6996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titel Vleesv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oe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33900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0" y="4318000"/>
            <a:ext cx="914399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driehoek 5"/>
          <p:cNvSpPr/>
          <p:nvPr userDrawn="1"/>
        </p:nvSpPr>
        <p:spPr>
          <a:xfrm flipH="1">
            <a:off x="-1" y="3413340"/>
            <a:ext cx="9143999" cy="9164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4" y="5974395"/>
            <a:ext cx="851005" cy="35998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56247" y="392955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656247" y="2047657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5881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titel Scha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apen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0"/>
            <a:ext cx="8905875" cy="4457700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0" y="4318000"/>
            <a:ext cx="914399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driehoek 5"/>
          <p:cNvSpPr/>
          <p:nvPr userDrawn="1"/>
        </p:nvSpPr>
        <p:spPr>
          <a:xfrm flipH="1">
            <a:off x="-1" y="3413340"/>
            <a:ext cx="9143999" cy="9164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4" y="5974395"/>
            <a:ext cx="851005" cy="35998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56247" y="392955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656247" y="2047657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5685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titel Ki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ippen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4419600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0" y="4318000"/>
            <a:ext cx="914399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driehoek 5"/>
          <p:cNvSpPr/>
          <p:nvPr userDrawn="1"/>
        </p:nvSpPr>
        <p:spPr>
          <a:xfrm flipH="1">
            <a:off x="-1" y="3413340"/>
            <a:ext cx="9143999" cy="9164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4" y="5974395"/>
            <a:ext cx="851005" cy="35998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56247" y="392955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656247" y="2047657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solidFill>
                  <a:srgbClr val="000000"/>
                </a:solidFill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4301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1 kolom (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11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4747" y="1826584"/>
            <a:ext cx="8179732" cy="356293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 dirty="0"/>
          </a:p>
        </p:txBody>
      </p:sp>
      <p:sp>
        <p:nvSpPr>
          <p:cNvPr id="14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0638" y="6042916"/>
            <a:ext cx="2141621" cy="16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11/05/2017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LV_THEM_IsLandbouEnVisserij_NAAK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2 kolommen (tekst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11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4747" y="1826584"/>
            <a:ext cx="3888000" cy="356293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0638" y="6042916"/>
            <a:ext cx="2141621" cy="16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11/05/2017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34172" y="1826585"/>
            <a:ext cx="3888000" cy="357107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LV_THEM_IsLandbouEnVisserij_NAAK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2 kolommen (tekst + figu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11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0638" y="6042916"/>
            <a:ext cx="2141621" cy="16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11/05/2017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34172" y="1826585"/>
            <a:ext cx="3888000" cy="357107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43112" y="1823644"/>
            <a:ext cx="3899378" cy="357401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nl-BE"/>
          </a:p>
        </p:txBody>
      </p:sp>
      <p:pic>
        <p:nvPicPr>
          <p:cNvPr id="9" name="Afbeelding 8" descr="LV_THEM_IsLandbouEnVisserij_NAAK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8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1 kolom (figu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11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0638" y="6042916"/>
            <a:ext cx="2141621" cy="16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11/05/2017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43112" y="1823644"/>
            <a:ext cx="8183402" cy="357401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nl-BE"/>
          </a:p>
        </p:txBody>
      </p:sp>
      <p:pic>
        <p:nvPicPr>
          <p:cNvPr id="9" name="Afbeelding 8" descr="LV_THEM_IsLandbouEnVisserij_NAAK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57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>
            <a:spLocks/>
          </p:cNvSpPr>
          <p:nvPr userDrawn="1"/>
        </p:nvSpPr>
        <p:spPr>
          <a:xfrm>
            <a:off x="288000" y="286525"/>
            <a:ext cx="6767999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1" name="Rechthoekige driehoek 10"/>
          <p:cNvSpPr/>
          <p:nvPr userDrawn="1"/>
        </p:nvSpPr>
        <p:spPr>
          <a:xfrm>
            <a:off x="7047019" y="286525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656247" y="2377320"/>
            <a:ext cx="5342082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656247" y="4032022"/>
            <a:ext cx="535460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="0" i="0"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pic>
        <p:nvPicPr>
          <p:cNvPr id="9" name="Afbeelding 8" descr="LV_THEM_IsLandbouEnVisserij_NAAK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pic>
        <p:nvPicPr>
          <p:cNvPr id="4" name="Afbeelding 3" descr="LV_TYPO_departement_Z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ouddia 1 kolom (figu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11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0638" y="6042916"/>
            <a:ext cx="2141621" cy="16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11/05/2017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43112" y="1823644"/>
            <a:ext cx="8183402" cy="357401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nl-BE"/>
          </a:p>
        </p:txBody>
      </p:sp>
      <p:pic>
        <p:nvPicPr>
          <p:cNvPr id="9" name="Afbeelding 8" descr="LV_THEM_IsLandbouEnVisserij_NAAK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5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ubtitel Tra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Traktor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97" y="296213"/>
            <a:ext cx="4419600" cy="6263304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288001" y="296263"/>
            <a:ext cx="4256798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3" name="Rechthoekige driehoek 12"/>
          <p:cNvSpPr/>
          <p:nvPr userDrawn="1"/>
        </p:nvSpPr>
        <p:spPr>
          <a:xfrm>
            <a:off x="4534994" y="297000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FlandersArtSans-Regular" panose="00000500000000000000" pitchFamily="2" charset="0"/>
            </a:endParaRPr>
          </a:p>
        </p:txBody>
      </p:sp>
      <p:pic>
        <p:nvPicPr>
          <p:cNvPr id="4" name="Afbeelding 3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 userDrawn="1">
            <p:ph type="ctrTitle"/>
          </p:nvPr>
        </p:nvSpPr>
        <p:spPr>
          <a:xfrm>
            <a:off x="656247" y="2357180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9" name="Ondertitel 2"/>
          <p:cNvSpPr>
            <a:spLocks noGrp="1"/>
          </p:cNvSpPr>
          <p:nvPr userDrawn="1">
            <p:ph type="subTitle" idx="1"/>
          </p:nvPr>
        </p:nvSpPr>
        <p:spPr>
          <a:xfrm>
            <a:off x="656247" y="4011882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pic>
        <p:nvPicPr>
          <p:cNvPr id="9" name="Afbeelding 8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ubtitel Gr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raan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86" y="297657"/>
            <a:ext cx="4495800" cy="6262688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288001" y="296263"/>
            <a:ext cx="4256798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3" name="Rechthoekige driehoek 12"/>
          <p:cNvSpPr/>
          <p:nvPr userDrawn="1"/>
        </p:nvSpPr>
        <p:spPr>
          <a:xfrm>
            <a:off x="4534994" y="297000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FlandersArtSans-Regular" panose="00000500000000000000" pitchFamily="2" charset="0"/>
            </a:endParaRPr>
          </a:p>
        </p:txBody>
      </p:sp>
      <p:pic>
        <p:nvPicPr>
          <p:cNvPr id="4" name="Afbeelding 3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 userDrawn="1">
            <p:ph type="ctrTitle"/>
          </p:nvPr>
        </p:nvSpPr>
        <p:spPr>
          <a:xfrm>
            <a:off x="656247" y="2357180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9" name="Ondertitel 2"/>
          <p:cNvSpPr>
            <a:spLocks noGrp="1"/>
          </p:cNvSpPr>
          <p:nvPr userDrawn="1">
            <p:ph type="subTitle" idx="1"/>
          </p:nvPr>
        </p:nvSpPr>
        <p:spPr>
          <a:xfrm>
            <a:off x="656247" y="4011882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pic>
        <p:nvPicPr>
          <p:cNvPr id="9" name="Afbeelding 8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ubtitel Visse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isserij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/>
          <a:stretch/>
        </p:blipFill>
        <p:spPr>
          <a:xfrm>
            <a:off x="4544013" y="295579"/>
            <a:ext cx="4297453" cy="6264879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288001" y="296263"/>
            <a:ext cx="4256798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3" name="Rechthoekige driehoek 12"/>
          <p:cNvSpPr/>
          <p:nvPr userDrawn="1"/>
        </p:nvSpPr>
        <p:spPr>
          <a:xfrm>
            <a:off x="4534994" y="297000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FlandersArtSans-Regular" panose="00000500000000000000" pitchFamily="2" charset="0"/>
            </a:endParaRPr>
          </a:p>
        </p:txBody>
      </p:sp>
      <p:pic>
        <p:nvPicPr>
          <p:cNvPr id="4" name="Afbeelding 3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 userDrawn="1">
            <p:ph type="ctrTitle"/>
          </p:nvPr>
        </p:nvSpPr>
        <p:spPr>
          <a:xfrm>
            <a:off x="656247" y="2357180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9" name="Ondertitel 2"/>
          <p:cNvSpPr>
            <a:spLocks noGrp="1"/>
          </p:cNvSpPr>
          <p:nvPr userDrawn="1">
            <p:ph type="subTitle" idx="1"/>
          </p:nvPr>
        </p:nvSpPr>
        <p:spPr>
          <a:xfrm>
            <a:off x="656247" y="4011882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pic>
        <p:nvPicPr>
          <p:cNvPr id="9" name="Afbeelding 8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1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ubtitel Vleesv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oe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/>
          <a:stretch/>
        </p:blipFill>
        <p:spPr>
          <a:xfrm>
            <a:off x="4529331" y="295896"/>
            <a:ext cx="4298721" cy="6263654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288001" y="296263"/>
            <a:ext cx="4256798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3" name="Rechthoekige driehoek 12"/>
          <p:cNvSpPr/>
          <p:nvPr userDrawn="1"/>
        </p:nvSpPr>
        <p:spPr>
          <a:xfrm>
            <a:off x="4534994" y="297000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FlandersArtSans-Regular" panose="00000500000000000000" pitchFamily="2" charset="0"/>
            </a:endParaRPr>
          </a:p>
        </p:txBody>
      </p:sp>
      <p:pic>
        <p:nvPicPr>
          <p:cNvPr id="4" name="Afbeelding 3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 userDrawn="1">
            <p:ph type="ctrTitle"/>
          </p:nvPr>
        </p:nvSpPr>
        <p:spPr>
          <a:xfrm>
            <a:off x="656247" y="2357180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9" name="Ondertitel 2"/>
          <p:cNvSpPr>
            <a:spLocks noGrp="1"/>
          </p:cNvSpPr>
          <p:nvPr userDrawn="1">
            <p:ph type="subTitle" idx="1"/>
          </p:nvPr>
        </p:nvSpPr>
        <p:spPr>
          <a:xfrm>
            <a:off x="656247" y="4011882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pic>
        <p:nvPicPr>
          <p:cNvPr id="9" name="Afbeelding 8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1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ubtitel Scha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apen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3" y="295896"/>
            <a:ext cx="4362450" cy="626745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288001" y="296263"/>
            <a:ext cx="4256798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3" name="Rechthoekige driehoek 12"/>
          <p:cNvSpPr/>
          <p:nvPr userDrawn="1"/>
        </p:nvSpPr>
        <p:spPr>
          <a:xfrm>
            <a:off x="4534994" y="297000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FlandersArtSans-Regular" panose="00000500000000000000" pitchFamily="2" charset="0"/>
            </a:endParaRPr>
          </a:p>
        </p:txBody>
      </p:sp>
      <p:pic>
        <p:nvPicPr>
          <p:cNvPr id="4" name="Afbeelding 3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 userDrawn="1">
            <p:ph type="ctrTitle"/>
          </p:nvPr>
        </p:nvSpPr>
        <p:spPr>
          <a:xfrm>
            <a:off x="656247" y="2357180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9" name="Ondertitel 2"/>
          <p:cNvSpPr>
            <a:spLocks noGrp="1"/>
          </p:cNvSpPr>
          <p:nvPr userDrawn="1">
            <p:ph type="subTitle" idx="1"/>
          </p:nvPr>
        </p:nvSpPr>
        <p:spPr>
          <a:xfrm>
            <a:off x="656247" y="4011882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pic>
        <p:nvPicPr>
          <p:cNvPr id="9" name="Afbeelding 8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ubtitel Paa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arden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95"/>
          <a:stretch/>
        </p:blipFill>
        <p:spPr>
          <a:xfrm>
            <a:off x="4352413" y="295896"/>
            <a:ext cx="4438650" cy="6264561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288001" y="296263"/>
            <a:ext cx="4256798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3" name="Rechthoekige driehoek 12"/>
          <p:cNvSpPr/>
          <p:nvPr userDrawn="1"/>
        </p:nvSpPr>
        <p:spPr>
          <a:xfrm>
            <a:off x="4534994" y="297000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FlandersArtSans-Regular" panose="00000500000000000000" pitchFamily="2" charset="0"/>
            </a:endParaRPr>
          </a:p>
        </p:txBody>
      </p:sp>
      <p:pic>
        <p:nvPicPr>
          <p:cNvPr id="4" name="Afbeelding 3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 userDrawn="1">
            <p:ph type="ctrTitle"/>
          </p:nvPr>
        </p:nvSpPr>
        <p:spPr>
          <a:xfrm>
            <a:off x="656247" y="2357180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9" name="Ondertitel 2"/>
          <p:cNvSpPr>
            <a:spLocks noGrp="1"/>
          </p:cNvSpPr>
          <p:nvPr userDrawn="1">
            <p:ph type="subTitle" idx="1"/>
          </p:nvPr>
        </p:nvSpPr>
        <p:spPr>
          <a:xfrm>
            <a:off x="656247" y="4011882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pic>
        <p:nvPicPr>
          <p:cNvPr id="9" name="Afbeelding 8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5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ubtitel Ki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ippen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08" y="298626"/>
            <a:ext cx="4429125" cy="6257925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288001" y="296263"/>
            <a:ext cx="4256798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3" name="Rechthoekige driehoek 12"/>
          <p:cNvSpPr/>
          <p:nvPr userDrawn="1"/>
        </p:nvSpPr>
        <p:spPr>
          <a:xfrm>
            <a:off x="4534994" y="297000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FlandersArtSans-Regular" panose="00000500000000000000" pitchFamily="2" charset="0"/>
            </a:endParaRPr>
          </a:p>
        </p:txBody>
      </p:sp>
      <p:pic>
        <p:nvPicPr>
          <p:cNvPr id="4" name="Afbeelding 3" descr="LV_THEM_IsLandbouEnVisserij_NAAK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 userDrawn="1">
            <p:ph type="ctrTitle"/>
          </p:nvPr>
        </p:nvSpPr>
        <p:spPr>
          <a:xfrm>
            <a:off x="656247" y="2357180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latin typeface="Flanders Art Sans Medium"/>
                <a:cs typeface="Flanders Art Sans Medium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BE" dirty="0"/>
          </a:p>
        </p:txBody>
      </p:sp>
      <p:sp>
        <p:nvSpPr>
          <p:cNvPr id="19" name="Ondertitel 2"/>
          <p:cNvSpPr>
            <a:spLocks noGrp="1"/>
          </p:cNvSpPr>
          <p:nvPr userDrawn="1">
            <p:ph type="subTitle" idx="1"/>
          </p:nvPr>
        </p:nvSpPr>
        <p:spPr>
          <a:xfrm>
            <a:off x="656247" y="4011882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latin typeface="Flanders Art Sans Medium"/>
                <a:cs typeface="Flanders Art Sans Med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dirty="0" smtClean="0"/>
              <a:t>Klik om de titelstijl van het model te bewerken</a:t>
            </a:r>
            <a:endParaRPr lang="nl-BE" dirty="0"/>
          </a:p>
        </p:txBody>
      </p:sp>
      <p:pic>
        <p:nvPicPr>
          <p:cNvPr id="9" name="Afbeelding 8" descr="LV_TYPO_departement_Z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6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707" r:id="rId17"/>
    <p:sldLayoutId id="2147483684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677" r:id="rId24"/>
    <p:sldLayoutId id="2147483652" r:id="rId25"/>
    <p:sldLayoutId id="2147483685" r:id="rId26"/>
    <p:sldLayoutId id="2147483686" r:id="rId27"/>
    <p:sldLayoutId id="2147483720" r:id="rId28"/>
    <p:sldLayoutId id="2147483721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31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32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33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34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31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56247" y="2357180"/>
            <a:ext cx="4697631" cy="1579711"/>
          </a:xfrm>
        </p:spPr>
        <p:txBody>
          <a:bodyPr/>
          <a:lstStyle/>
          <a:p>
            <a:r>
              <a:rPr lang="nl-BE" dirty="0" smtClean="0"/>
              <a:t>Het Vlaams Bijenteeltprogramma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56246" y="4505738"/>
            <a:ext cx="4843405" cy="1138946"/>
          </a:xfrm>
        </p:spPr>
        <p:txBody>
          <a:bodyPr/>
          <a:lstStyle/>
          <a:p>
            <a:r>
              <a:rPr lang="nl-BE" sz="2000" b="1" dirty="0" smtClean="0"/>
              <a:t>Ir. Pieter Van Ommeslaeghe</a:t>
            </a:r>
          </a:p>
          <a:p>
            <a:endParaRPr lang="nl-BE" sz="2000" b="1" dirty="0"/>
          </a:p>
          <a:p>
            <a:endParaRPr lang="nl-BE" sz="2000" b="1" dirty="0" smtClean="0"/>
          </a:p>
          <a:p>
            <a:r>
              <a:rPr lang="nl-BE" sz="2000" b="1" dirty="0">
                <a:solidFill>
                  <a:srgbClr val="FF0000"/>
                </a:solidFill>
              </a:rPr>
              <a:t> </a:t>
            </a:r>
            <a:r>
              <a:rPr lang="nl-BE" sz="2000" b="1" dirty="0" smtClean="0">
                <a:solidFill>
                  <a:srgbClr val="FF0000"/>
                </a:solidFill>
              </a:rPr>
              <a:t>                                               15 mei 2017</a:t>
            </a:r>
            <a:endParaRPr lang="nl-BE" sz="20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pieomm\AppData\Local\Microsoft\Windows\Temporary Internet Files\Content.IE5\MH2MGR4V\bije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90" y="1064113"/>
            <a:ext cx="2153838" cy="18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ieomm\AppData\Local\Microsoft\Windows\Temporary Internet Files\Content.IE5\QIL1KQXZ\7142585897_42e26b1e5c_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54" y="2875722"/>
            <a:ext cx="2153838" cy="18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ieomm\AppData\Local\Microsoft\Windows\Temporary Internet Files\Content.IE5\QIL1KQXZ\220px-Med_u_sacu_karlovic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4750568"/>
            <a:ext cx="2140228" cy="17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262542"/>
            <a:ext cx="8181367" cy="695655"/>
          </a:xfrm>
        </p:spPr>
        <p:txBody>
          <a:bodyPr/>
          <a:lstStyle/>
          <a:p>
            <a:r>
              <a:rPr lang="nl-BE" sz="2400" dirty="0">
                <a:solidFill>
                  <a:srgbClr val="0070C0"/>
                </a:solidFill>
              </a:rPr>
              <a:t>Het Vlaams Bijenteeltprogramma</a:t>
            </a:r>
            <a:endParaRPr lang="nl-BE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83568" y="980728"/>
            <a:ext cx="8179732" cy="4680520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Andere </a:t>
            </a:r>
            <a:r>
              <a:rPr lang="nl-BE" sz="2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acties</a:t>
            </a:r>
            <a:r>
              <a:rPr lang="nl-BE" sz="2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nl-BE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naast het VBP</a:t>
            </a:r>
            <a:endParaRPr lang="nl-BE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"/>
            </a:pPr>
            <a:r>
              <a:rPr lang="nl-BE" b="1" dirty="0">
                <a:latin typeface="Calibri"/>
                <a:ea typeface="Calibri"/>
                <a:cs typeface="Times New Roman"/>
              </a:rPr>
              <a:t>Vorming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"/>
            </a:pPr>
            <a:r>
              <a:rPr lang="nl-BE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Praktijkcentrum </a:t>
            </a:r>
            <a:r>
              <a:rPr lang="nl-BE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/ demoprojecten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 smtClean="0">
                <a:latin typeface="Calibri"/>
                <a:ea typeface="Calibri"/>
                <a:cs typeface="Times New Roman"/>
              </a:rPr>
              <a:t>Aanspreekpunt </a:t>
            </a:r>
            <a:r>
              <a:rPr lang="nl-BE" dirty="0">
                <a:latin typeface="Calibri"/>
                <a:ea typeface="Calibri"/>
                <a:cs typeface="Times New Roman"/>
              </a:rPr>
              <a:t>voor praktijkkennis en het uitvoeren voor praktijkonderzoek in de dierlijke </a:t>
            </a:r>
            <a:r>
              <a:rPr lang="nl-BE" dirty="0" smtClean="0">
                <a:latin typeface="Calibri"/>
                <a:ea typeface="Calibri"/>
                <a:cs typeface="Times New Roman"/>
              </a:rPr>
              <a:t>sector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 smtClean="0">
                <a:latin typeface="Calibri"/>
                <a:ea typeface="Calibri"/>
                <a:cs typeface="Times New Roman"/>
              </a:rPr>
              <a:t>Demonstratieprojecten, (gemeenschappelijke) studiedagen</a:t>
            </a:r>
            <a:endParaRPr lang="nl-BE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"/>
            </a:pPr>
            <a:r>
              <a:rPr lang="nl-BE" b="1" dirty="0" smtClean="0">
                <a:latin typeface="Calibri"/>
                <a:ea typeface="Calibri"/>
                <a:cs typeface="Times New Roman"/>
              </a:rPr>
              <a:t>Plattelandsbeleid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 smtClean="0">
                <a:latin typeface="Calibri"/>
                <a:ea typeface="Calibri"/>
                <a:cs typeface="Times New Roman"/>
              </a:rPr>
              <a:t>Beheerovereenkomsten</a:t>
            </a:r>
          </a:p>
          <a:p>
            <a:pPr marL="342900" indent="-342900">
              <a:lnSpc>
                <a:spcPct val="115000"/>
              </a:lnSpc>
              <a:buFont typeface="Symbol"/>
              <a:buChar char=""/>
            </a:pPr>
            <a:r>
              <a:rPr lang="nl-BE" dirty="0" smtClean="0">
                <a:latin typeface="Calibri"/>
                <a:ea typeface="Calibri"/>
                <a:cs typeface="Times New Roman"/>
              </a:rPr>
              <a:t>Leader-projecten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"/>
            </a:pPr>
            <a:r>
              <a:rPr lang="nl-BE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Luik vergroening van de EU-inkomenssteun</a:t>
            </a:r>
            <a:endParaRPr lang="nl-BE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"/>
            </a:pPr>
            <a:r>
              <a:rPr lang="nl-BE" dirty="0" smtClean="0">
                <a:latin typeface="Calibri"/>
                <a:ea typeface="Calibri"/>
                <a:cs typeface="Times New Roman"/>
              </a:rPr>
              <a:t>Verplicht onderdeel directe </a:t>
            </a:r>
            <a:r>
              <a:rPr lang="nl-BE" dirty="0">
                <a:latin typeface="Calibri"/>
                <a:ea typeface="Calibri"/>
                <a:cs typeface="Times New Roman"/>
              </a:rPr>
              <a:t>steun </a:t>
            </a:r>
            <a:r>
              <a:rPr lang="nl-BE" dirty="0" smtClean="0">
                <a:latin typeface="Calibri"/>
                <a:ea typeface="Calibri"/>
                <a:cs typeface="Times New Roman"/>
              </a:rPr>
              <a:t>voor landbouwers (</a:t>
            </a:r>
            <a:r>
              <a:rPr lang="nl-BE" dirty="0">
                <a:latin typeface="Calibri"/>
                <a:ea typeface="Calibri"/>
                <a:cs typeface="Times New Roman"/>
              </a:rPr>
              <a:t>behoud blijvend  </a:t>
            </a:r>
            <a:r>
              <a:rPr lang="nl-BE" dirty="0" smtClean="0">
                <a:latin typeface="Calibri"/>
                <a:ea typeface="Calibri"/>
                <a:cs typeface="Times New Roman"/>
              </a:rPr>
              <a:t>grasland/teeltdiversificatie/ecologisch aandachtsgebied</a:t>
            </a:r>
            <a:r>
              <a:rPr lang="nl-BE" dirty="0">
                <a:latin typeface="Calibri"/>
                <a:ea typeface="Calibri"/>
                <a:cs typeface="Times New Roman"/>
              </a:rPr>
              <a:t>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62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479631"/>
          </a:xfrm>
        </p:spPr>
        <p:txBody>
          <a:bodyPr/>
          <a:lstStyle/>
          <a:p>
            <a:r>
              <a:rPr lang="nl-BE" sz="1800" b="1" i="1" dirty="0" smtClean="0">
                <a:solidFill>
                  <a:srgbClr val="0000FF"/>
                </a:solidFill>
              </a:rPr>
              <a:t>Voor geïnteresseerden</a:t>
            </a:r>
            <a:r>
              <a:rPr lang="nl-BE" sz="1600" b="1" i="1" dirty="0" smtClean="0">
                <a:solidFill>
                  <a:srgbClr val="0000FF"/>
                </a:solidFill>
              </a:rPr>
              <a:t>:</a:t>
            </a:r>
            <a:endParaRPr lang="nl-BE" sz="1600" b="1" i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9"/>
            <a:ext cx="3420101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 rot="10800000" flipV="1">
            <a:off x="2195736" y="5779664"/>
            <a:ext cx="66967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60"/>
              </a:lnSpc>
              <a:spcBef>
                <a:spcPts val="300"/>
              </a:spcBef>
              <a:buSzPct val="90000"/>
            </a:pPr>
            <a:r>
              <a:rPr lang="nl-BE" sz="1600" b="1" i="1" dirty="0">
                <a:solidFill>
                  <a:srgbClr val="0000FF"/>
                </a:solidFill>
                <a:latin typeface="Flanders Art Sans Medium"/>
              </a:rPr>
              <a:t>http://lv.vlaanderen.be/nl/dier/paarden-ezels-insecten-honden/bijen</a:t>
            </a:r>
          </a:p>
        </p:txBody>
      </p:sp>
    </p:spTree>
    <p:extLst>
      <p:ext uri="{BB962C8B-B14F-4D97-AF65-F5344CB8AC3E}">
        <p14:creationId xmlns:p14="http://schemas.microsoft.com/office/powerpoint/2010/main" val="39666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479631"/>
          </a:xfrm>
        </p:spPr>
        <p:txBody>
          <a:bodyPr/>
          <a:lstStyle/>
          <a:p>
            <a:r>
              <a:rPr lang="nl-BE" sz="1800" b="1" i="1" dirty="0" smtClean="0">
                <a:solidFill>
                  <a:srgbClr val="0000FF"/>
                </a:solidFill>
              </a:rPr>
              <a:t>Meer informatie</a:t>
            </a:r>
            <a:r>
              <a:rPr lang="nl-BE" sz="1600" b="1" i="1" dirty="0" smtClean="0">
                <a:solidFill>
                  <a:srgbClr val="0000FF"/>
                </a:solidFill>
              </a:rPr>
              <a:t>:</a:t>
            </a:r>
            <a:endParaRPr lang="nl-BE" sz="1600" b="1" i="1" dirty="0">
              <a:solidFill>
                <a:srgbClr val="0000F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27584" y="1124744"/>
            <a:ext cx="7488832" cy="288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nl-BE" sz="2000" dirty="0">
                <a:solidFill>
                  <a:srgbClr val="000000"/>
                </a:solidFill>
                <a:ea typeface="Times New Roman"/>
                <a:cs typeface="Times New Roman"/>
              </a:rPr>
              <a:t>Pieter Van Ommeslaeghe</a:t>
            </a:r>
            <a:endParaRPr lang="nl-BE" sz="2000" dirty="0"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nl-BE" sz="2000" dirty="0">
                <a:solidFill>
                  <a:srgbClr val="000000"/>
                </a:solidFill>
                <a:ea typeface="Times New Roman"/>
                <a:cs typeface="Times New Roman"/>
              </a:rPr>
              <a:t>Departement Landbouw en Visserij</a:t>
            </a:r>
            <a:endParaRPr lang="nl-BE" sz="2000" dirty="0"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nl-BE" sz="2000" dirty="0">
                <a:solidFill>
                  <a:srgbClr val="000000"/>
                </a:solidFill>
                <a:ea typeface="Times New Roman"/>
                <a:cs typeface="Times New Roman"/>
              </a:rPr>
              <a:t>02 552 79 50</a:t>
            </a:r>
            <a:endParaRPr lang="nl-BE" sz="2000" dirty="0"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nl-BE" sz="2000" i="1" dirty="0">
                <a:solidFill>
                  <a:srgbClr val="0000FF"/>
                </a:solidFill>
                <a:ea typeface="Times New Roman"/>
                <a:cs typeface="Times New Roman"/>
              </a:rPr>
              <a:t>pieter.vanommeslaeghe@lv.vlaanderen.be</a:t>
            </a:r>
            <a:endParaRPr lang="nl-BE" sz="2000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nl-BE" sz="20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endParaRPr lang="nl-BE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nl-BE" sz="2000" dirty="0" err="1">
                <a:solidFill>
                  <a:srgbClr val="000000"/>
                </a:solidFill>
                <a:ea typeface="Times New Roman"/>
                <a:cs typeface="Times New Roman"/>
              </a:rPr>
              <a:t>Honeybee</a:t>
            </a:r>
            <a:r>
              <a:rPr lang="nl-BE" sz="20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nl-BE" sz="2000" dirty="0" err="1">
                <a:solidFill>
                  <a:srgbClr val="000000"/>
                </a:solidFill>
                <a:ea typeface="Times New Roman"/>
                <a:cs typeface="Times New Roman"/>
              </a:rPr>
              <a:t>Valley</a:t>
            </a:r>
            <a:endParaRPr lang="nl-BE" sz="2000" dirty="0"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nl-BE" sz="2000" dirty="0">
                <a:solidFill>
                  <a:srgbClr val="000000"/>
                </a:solidFill>
                <a:ea typeface="Times New Roman"/>
                <a:cs typeface="Times New Roman"/>
              </a:rPr>
              <a:t>nieuws over de uitvoering van het Vlaams </a:t>
            </a:r>
            <a:r>
              <a:rPr lang="nl-BE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Bijenteeltprogramma </a:t>
            </a:r>
          </a:p>
          <a:p>
            <a:pPr marL="457200">
              <a:spcAft>
                <a:spcPts val="0"/>
              </a:spcAft>
            </a:pPr>
            <a:r>
              <a:rPr lang="nl-BE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actuele </a:t>
            </a:r>
            <a:r>
              <a:rPr lang="nl-BE" sz="2000" dirty="0">
                <a:solidFill>
                  <a:srgbClr val="000000"/>
                </a:solidFill>
                <a:ea typeface="Times New Roman"/>
                <a:cs typeface="Times New Roman"/>
              </a:rPr>
              <a:t>informatie voor de imkerij</a:t>
            </a:r>
            <a:endParaRPr lang="nl-BE" sz="2000" dirty="0">
              <a:ea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nl-BE" sz="2000" i="1" dirty="0">
                <a:solidFill>
                  <a:srgbClr val="0000FF"/>
                </a:solidFill>
                <a:ea typeface="Calibri"/>
                <a:cs typeface="Times New Roman"/>
              </a:rPr>
              <a:t>http://www.honeybeevalley.eu </a:t>
            </a:r>
            <a:endParaRPr lang="nl-BE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>
                <a:solidFill>
                  <a:srgbClr val="0070C0"/>
                </a:solidFill>
              </a:rPr>
              <a:t>Het Vlaams Bijenteeltprogramma</a:t>
            </a:r>
            <a:endParaRPr lang="nl-BE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043607" y="1124744"/>
            <a:ext cx="7128793" cy="4536504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nl-BE" sz="3000" b="1" dirty="0" smtClean="0">
                <a:latin typeface="+mn-lt"/>
                <a:ea typeface="Calibri"/>
                <a:cs typeface="Times New Roman"/>
              </a:rPr>
              <a:t>Opbouw presentatie:</a:t>
            </a:r>
            <a:endParaRPr lang="nl-BE" sz="3000" dirty="0">
              <a:latin typeface="+mn-lt"/>
              <a:ea typeface="Calibri"/>
              <a:cs typeface="Times New Roman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nl-BE" b="1" dirty="0">
                <a:solidFill>
                  <a:srgbClr val="000000"/>
                </a:solidFill>
                <a:latin typeface="+mn-lt"/>
              </a:rPr>
              <a:t>Context VBP</a:t>
            </a:r>
            <a:endParaRPr lang="nl-BE" dirty="0">
              <a:latin typeface="+mn-lt"/>
              <a:ea typeface="Times New Roman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nl-BE" b="1" dirty="0">
                <a:solidFill>
                  <a:srgbClr val="000000"/>
                </a:solidFill>
                <a:latin typeface="+mn-lt"/>
              </a:rPr>
              <a:t>Opzet en werking</a:t>
            </a:r>
            <a:endParaRPr lang="nl-BE" dirty="0">
              <a:latin typeface="+mn-lt"/>
              <a:ea typeface="Times New Roman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nl-BE" b="1" dirty="0">
                <a:solidFill>
                  <a:srgbClr val="000000"/>
                </a:solidFill>
                <a:latin typeface="+mn-lt"/>
              </a:rPr>
              <a:t>Inhoud / budget</a:t>
            </a:r>
            <a:endParaRPr lang="nl-BE" dirty="0">
              <a:latin typeface="+mn-lt"/>
              <a:ea typeface="Times New Roman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nl-BE" b="1" dirty="0">
                <a:solidFill>
                  <a:srgbClr val="000000"/>
                </a:solidFill>
                <a:latin typeface="+mn-lt"/>
              </a:rPr>
              <a:t>Andere </a:t>
            </a:r>
            <a:r>
              <a:rPr lang="nl-BE" b="1">
                <a:solidFill>
                  <a:srgbClr val="000000"/>
                </a:solidFill>
                <a:latin typeface="+mn-lt"/>
              </a:rPr>
              <a:t>maatregelen </a:t>
            </a:r>
            <a:r>
              <a:rPr lang="nl-BE" b="1">
                <a:solidFill>
                  <a:srgbClr val="000000"/>
                </a:solidFill>
                <a:latin typeface="Calibri"/>
              </a:rPr>
              <a:t>departement LV </a:t>
            </a:r>
            <a:r>
              <a:rPr lang="nl-BE" b="1" smtClean="0">
                <a:solidFill>
                  <a:srgbClr val="000000"/>
                </a:solidFill>
                <a:latin typeface="+mn-lt"/>
              </a:rPr>
              <a:t>naast </a:t>
            </a:r>
            <a:r>
              <a:rPr lang="nl-BE" b="1" dirty="0">
                <a:solidFill>
                  <a:srgbClr val="000000"/>
                </a:solidFill>
                <a:latin typeface="+mn-lt"/>
              </a:rPr>
              <a:t>het </a:t>
            </a:r>
            <a:r>
              <a:rPr lang="nl-BE" b="1" dirty="0" smtClean="0">
                <a:solidFill>
                  <a:srgbClr val="000000"/>
                </a:solidFill>
                <a:latin typeface="+mn-lt"/>
              </a:rPr>
              <a:t>VBP</a:t>
            </a:r>
            <a:endParaRPr lang="nl-BE" dirty="0"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28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623647"/>
          </a:xfrm>
        </p:spPr>
        <p:txBody>
          <a:bodyPr/>
          <a:lstStyle/>
          <a:p>
            <a:r>
              <a:rPr lang="nl-BE" sz="2400" dirty="0">
                <a:solidFill>
                  <a:srgbClr val="0070C0"/>
                </a:solidFill>
              </a:rPr>
              <a:t>Het Vlaams Bijenteeltprogramma</a:t>
            </a:r>
            <a:endParaRPr lang="nl-BE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8284927" cy="5256584"/>
          </a:xfrm>
        </p:spPr>
        <p:txBody>
          <a:bodyPr/>
          <a:lstStyle/>
          <a:p>
            <a:r>
              <a:rPr lang="nl-BE" sz="2400" b="1" dirty="0" smtClean="0">
                <a:latin typeface="+mn-lt"/>
              </a:rPr>
              <a:t>Context</a:t>
            </a:r>
          </a:p>
          <a:p>
            <a:endParaRPr lang="nl-BE" dirty="0" smtClean="0">
              <a:latin typeface="+mn-lt"/>
            </a:endParaRPr>
          </a:p>
          <a:p>
            <a:pPr lvl="1"/>
            <a:r>
              <a:rPr lang="nl-BE" dirty="0" smtClean="0">
                <a:solidFill>
                  <a:schemeClr val="tx1"/>
                </a:solidFill>
                <a:latin typeface="+mn-lt"/>
              </a:rPr>
              <a:t>Gemeenschappelijke ordening van </a:t>
            </a:r>
            <a:r>
              <a:rPr lang="nl-BE" b="1" dirty="0" smtClean="0">
                <a:solidFill>
                  <a:schemeClr val="tx1"/>
                </a:solidFill>
                <a:latin typeface="+mn-lt"/>
              </a:rPr>
              <a:t>de markten voor landbouwproducten</a:t>
            </a:r>
            <a:r>
              <a:rPr lang="nl-BE" dirty="0" smtClean="0">
                <a:solidFill>
                  <a:schemeClr val="tx1"/>
                </a:solidFill>
                <a:latin typeface="+mn-lt"/>
              </a:rPr>
              <a:t> (verordening (EU) 1308/2013)</a:t>
            </a:r>
          </a:p>
          <a:p>
            <a:pPr lvl="1"/>
            <a:r>
              <a:rPr lang="nl-BE" dirty="0" smtClean="0">
                <a:solidFill>
                  <a:schemeClr val="tx1"/>
                </a:solidFill>
                <a:latin typeface="+mn-lt"/>
              </a:rPr>
              <a:t>Sector “producten van de bijenteelt”*, =&gt;steun in de bijenteeltsector</a:t>
            </a:r>
          </a:p>
          <a:p>
            <a:pPr lvl="1"/>
            <a:r>
              <a:rPr lang="nl-BE" dirty="0" smtClean="0">
                <a:solidFill>
                  <a:schemeClr val="tx1"/>
                </a:solidFill>
                <a:latin typeface="+mn-lt"/>
              </a:rPr>
              <a:t>3-jarige nationale programma’s komen in aanmerking voor EU- cofinanciering (50 %)</a:t>
            </a:r>
          </a:p>
          <a:p>
            <a:pPr lvl="1"/>
            <a:r>
              <a:rPr lang="nl-BE" dirty="0" smtClean="0">
                <a:solidFill>
                  <a:schemeClr val="tx1"/>
                </a:solidFill>
                <a:latin typeface="+mn-lt"/>
              </a:rPr>
              <a:t>Acties moeten behoren tot de voorziene 8 maatregelen (artikel 55)</a:t>
            </a:r>
          </a:p>
          <a:p>
            <a:pPr lvl="1"/>
            <a:r>
              <a:rPr lang="nl-BE" dirty="0" smtClean="0">
                <a:solidFill>
                  <a:schemeClr val="tx1"/>
                </a:solidFill>
                <a:latin typeface="+mn-lt"/>
              </a:rPr>
              <a:t>Programma moet worden goedgekeurd door de EC</a:t>
            </a:r>
          </a:p>
          <a:p>
            <a:pPr lvl="1"/>
            <a:r>
              <a:rPr lang="nl-BE" dirty="0" smtClean="0">
                <a:solidFill>
                  <a:schemeClr val="tx1"/>
                </a:solidFill>
                <a:latin typeface="+mn-lt"/>
              </a:rPr>
              <a:t>Europese enveloppe over lidstaten verdeeld volgens aantal bijenkasten </a:t>
            </a:r>
          </a:p>
          <a:p>
            <a:pPr lvl="1"/>
            <a:r>
              <a:rPr lang="nl-BE" dirty="0" smtClean="0">
                <a:solidFill>
                  <a:schemeClr val="tx1"/>
                </a:solidFill>
                <a:latin typeface="+mn-lt"/>
              </a:rPr>
              <a:t>VBP 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draagt bij tot de strategische doelstelling van de Vlaamse Overheid: “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Flanders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agrofood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valley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houdt rekening met zijn </a:t>
            </a:r>
            <a:r>
              <a:rPr lang="nl-BE" dirty="0" smtClean="0">
                <a:solidFill>
                  <a:schemeClr val="tx1"/>
                </a:solidFill>
                <a:latin typeface="+mn-lt"/>
              </a:rPr>
              <a:t>omgeving”</a:t>
            </a:r>
          </a:p>
          <a:p>
            <a:pPr lvl="1"/>
            <a:r>
              <a:rPr lang="nl-BE" dirty="0" smtClean="0">
                <a:solidFill>
                  <a:schemeClr val="tx1"/>
                </a:solidFill>
                <a:latin typeface="+mn-lt"/>
              </a:rPr>
              <a:t>Vlaamse bijdrage (saldo 50%) uit Departement Landbouw en Visserij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 marL="288000" lvl="1" indent="0">
              <a:buNone/>
            </a:pPr>
            <a:r>
              <a:rPr lang="nl-BE" dirty="0" smtClean="0">
                <a:solidFill>
                  <a:schemeClr val="tx1"/>
                </a:solidFill>
                <a:latin typeface="+mn-lt"/>
              </a:rPr>
              <a:t>________</a:t>
            </a:r>
          </a:p>
          <a:p>
            <a:pPr marL="288000" lvl="1" indent="0">
              <a:buNone/>
            </a:pPr>
            <a:r>
              <a:rPr lang="nl-BE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nl-BE" i="1" dirty="0" smtClean="0">
                <a:solidFill>
                  <a:schemeClr val="tx1"/>
                </a:solidFill>
                <a:latin typeface="+mn-lt"/>
              </a:rPr>
              <a:t>* : </a:t>
            </a:r>
            <a:r>
              <a:rPr lang="nl-BE" sz="1600" i="1" dirty="0" smtClean="0">
                <a:solidFill>
                  <a:schemeClr val="tx1"/>
                </a:solidFill>
                <a:latin typeface="+mn-lt"/>
              </a:rPr>
              <a:t>honing/</a:t>
            </a:r>
            <a:r>
              <a:rPr lang="nl-BE" sz="1600" i="1" dirty="0" err="1" smtClean="0">
                <a:solidFill>
                  <a:schemeClr val="tx1"/>
                </a:solidFill>
                <a:latin typeface="+mn-lt"/>
              </a:rPr>
              <a:t>koninginnegelei</a:t>
            </a:r>
            <a:r>
              <a:rPr lang="nl-BE" sz="1600" i="1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nl-BE" sz="1600" i="1" dirty="0" err="1" smtClean="0">
                <a:solidFill>
                  <a:schemeClr val="tx1"/>
                </a:solidFill>
                <a:latin typeface="+mn-lt"/>
              </a:rPr>
              <a:t>propolis</a:t>
            </a:r>
            <a:r>
              <a:rPr lang="nl-BE" sz="1600" i="1" dirty="0" smtClean="0">
                <a:solidFill>
                  <a:schemeClr val="tx1"/>
                </a:solidFill>
                <a:latin typeface="+mn-lt"/>
              </a:rPr>
              <a:t>/pollen/bijenwas</a:t>
            </a:r>
            <a:endParaRPr lang="nl-BE" sz="16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75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623647"/>
          </a:xfrm>
        </p:spPr>
        <p:txBody>
          <a:bodyPr/>
          <a:lstStyle/>
          <a:p>
            <a:r>
              <a:rPr lang="nl-BE" sz="2400" dirty="0">
                <a:solidFill>
                  <a:srgbClr val="0070C0"/>
                </a:solidFill>
              </a:rPr>
              <a:t>Het Vlaams Bijenteeltprogramma</a:t>
            </a:r>
            <a:endParaRPr lang="nl-BE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44747" y="1052736"/>
            <a:ext cx="8179732" cy="5328592"/>
          </a:xfrm>
        </p:spPr>
        <p:txBody>
          <a:bodyPr/>
          <a:lstStyle/>
          <a:p>
            <a:r>
              <a:rPr lang="nl-BE" sz="2400" b="1" dirty="0" smtClean="0">
                <a:latin typeface="+mn-lt"/>
              </a:rPr>
              <a:t>Context</a:t>
            </a:r>
          </a:p>
          <a:p>
            <a:pPr marL="288000" lvl="1" indent="0">
              <a:buNone/>
            </a:pPr>
            <a:r>
              <a:rPr lang="nl-BE" dirty="0" smtClean="0">
                <a:solidFill>
                  <a:schemeClr val="tx1"/>
                </a:solidFill>
                <a:latin typeface="+mn-lt"/>
              </a:rPr>
              <a:t>“Artikel 55” mogelijke maatregelen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 smtClean="0">
                <a:solidFill>
                  <a:srgbClr val="008000"/>
                </a:solidFill>
                <a:latin typeface="+mn-lt"/>
              </a:rPr>
              <a:t>Technische </a:t>
            </a:r>
            <a:r>
              <a:rPr lang="nl-BE" dirty="0">
                <a:solidFill>
                  <a:srgbClr val="008000"/>
                </a:solidFill>
                <a:latin typeface="+mn-lt"/>
              </a:rPr>
              <a:t>bijstand voor bijenhouders en –</a:t>
            </a:r>
            <a:r>
              <a:rPr lang="nl-BE" dirty="0" smtClean="0">
                <a:solidFill>
                  <a:srgbClr val="008000"/>
                </a:solidFill>
                <a:latin typeface="+mn-lt"/>
              </a:rPr>
              <a:t>organisaties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>
                <a:solidFill>
                  <a:srgbClr val="008000"/>
                </a:solidFill>
                <a:latin typeface="+mn-lt"/>
              </a:rPr>
              <a:t>Bestrijding van de vijanden van de bijenvolken en ziekten (-&gt; </a:t>
            </a:r>
            <a:r>
              <a:rPr lang="nl-BE" dirty="0" smtClean="0">
                <a:solidFill>
                  <a:srgbClr val="008000"/>
                </a:solidFill>
                <a:latin typeface="+mn-lt"/>
              </a:rPr>
              <a:t>i. h. b. </a:t>
            </a:r>
            <a:r>
              <a:rPr lang="nl-BE" dirty="0" err="1" smtClean="0">
                <a:solidFill>
                  <a:srgbClr val="008000"/>
                </a:solidFill>
                <a:latin typeface="+mn-lt"/>
              </a:rPr>
              <a:t>varroase</a:t>
            </a:r>
            <a:r>
              <a:rPr lang="nl-BE" dirty="0">
                <a:solidFill>
                  <a:srgbClr val="008000"/>
                </a:solidFill>
                <a:latin typeface="+mn-lt"/>
              </a:rPr>
              <a:t>)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 smtClean="0">
                <a:solidFill>
                  <a:srgbClr val="008000"/>
                </a:solidFill>
                <a:latin typeface="+mn-lt"/>
              </a:rPr>
              <a:t>Rationalisatie </a:t>
            </a:r>
            <a:r>
              <a:rPr lang="nl-BE" dirty="0">
                <a:solidFill>
                  <a:srgbClr val="008000"/>
                </a:solidFill>
                <a:latin typeface="+mn-lt"/>
              </a:rPr>
              <a:t>van de </a:t>
            </a:r>
            <a:r>
              <a:rPr lang="nl-BE" dirty="0" err="1" smtClean="0">
                <a:solidFill>
                  <a:srgbClr val="008000"/>
                </a:solidFill>
                <a:latin typeface="+mn-lt"/>
              </a:rPr>
              <a:t>transhumance</a:t>
            </a:r>
            <a:endParaRPr lang="nl-BE" dirty="0" smtClean="0">
              <a:solidFill>
                <a:srgbClr val="008000"/>
              </a:solidFill>
              <a:latin typeface="+mn-lt"/>
            </a:endParaRPr>
          </a:p>
          <a:p>
            <a:pPr marL="745200" lvl="1" indent="-457200">
              <a:buFont typeface="+mj-lt"/>
              <a:buAutoNum type="arabicPeriod"/>
            </a:pPr>
            <a:r>
              <a:rPr lang="nl-BE" dirty="0">
                <a:solidFill>
                  <a:srgbClr val="008000"/>
                </a:solidFill>
                <a:latin typeface="+mn-lt"/>
              </a:rPr>
              <a:t>Ondersteuning labo’s voor de analyse van producten van de bijenteelt </a:t>
            </a:r>
            <a:r>
              <a:rPr lang="nl-BE" dirty="0" smtClean="0">
                <a:solidFill>
                  <a:srgbClr val="008000"/>
                </a:solidFill>
                <a:latin typeface="+mn-lt"/>
              </a:rPr>
              <a:t>=&gt; om </a:t>
            </a:r>
            <a:r>
              <a:rPr lang="nl-BE" dirty="0">
                <a:solidFill>
                  <a:srgbClr val="008000"/>
                </a:solidFill>
                <a:latin typeface="+mn-lt"/>
              </a:rPr>
              <a:t>bijenhouders te helpen </a:t>
            </a:r>
            <a:r>
              <a:rPr lang="nl-BE" dirty="0" smtClean="0">
                <a:solidFill>
                  <a:srgbClr val="008000"/>
                </a:solidFill>
                <a:latin typeface="+mn-lt"/>
              </a:rPr>
              <a:t>hun </a:t>
            </a:r>
            <a:r>
              <a:rPr lang="nl-BE" dirty="0">
                <a:solidFill>
                  <a:srgbClr val="008000"/>
                </a:solidFill>
                <a:latin typeface="+mn-lt"/>
              </a:rPr>
              <a:t>producten af te zetten en de waarde ervan te verhogen </a:t>
            </a:r>
            <a:r>
              <a:rPr lang="nl-BE" i="1" dirty="0" smtClean="0">
                <a:solidFill>
                  <a:srgbClr val="008000"/>
                </a:solidFill>
                <a:latin typeface="+mn-lt"/>
              </a:rPr>
              <a:t>(</a:t>
            </a:r>
            <a:r>
              <a:rPr lang="nl-BE" sz="1600" i="1" dirty="0" smtClean="0">
                <a:solidFill>
                  <a:srgbClr val="008000"/>
                </a:solidFill>
                <a:latin typeface="+mn-lt"/>
              </a:rPr>
              <a:t>uitgebreid</a:t>
            </a:r>
            <a:r>
              <a:rPr lang="nl-BE" sz="1600" i="1" dirty="0">
                <a:solidFill>
                  <a:srgbClr val="008000"/>
                </a:solidFill>
                <a:latin typeface="+mn-lt"/>
              </a:rPr>
              <a:t>)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>
                <a:solidFill>
                  <a:srgbClr val="008000"/>
                </a:solidFill>
                <a:latin typeface="+mn-lt"/>
              </a:rPr>
              <a:t>Herstel van het </a:t>
            </a:r>
            <a:r>
              <a:rPr lang="nl-BE" dirty="0" smtClean="0">
                <a:solidFill>
                  <a:srgbClr val="008000"/>
                </a:solidFill>
                <a:latin typeface="+mn-lt"/>
              </a:rPr>
              <a:t>bijenbestand</a:t>
            </a:r>
            <a:endParaRPr lang="nl-BE" dirty="0">
              <a:solidFill>
                <a:srgbClr val="008000"/>
              </a:solidFill>
              <a:latin typeface="+mn-lt"/>
            </a:endParaRPr>
          </a:p>
          <a:p>
            <a:pPr marL="745200" lvl="1" indent="-457200">
              <a:buFont typeface="+mj-lt"/>
              <a:buAutoNum type="arabicPeriod"/>
            </a:pPr>
            <a:r>
              <a:rPr lang="nl-BE" dirty="0" smtClean="0">
                <a:solidFill>
                  <a:srgbClr val="008000"/>
                </a:solidFill>
                <a:latin typeface="+mn-lt"/>
              </a:rPr>
              <a:t>Samenwerking met instanties gespecialiseerd in toegepast onderzoek op het gebied van het houden van bijen en hun producten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Marktmonitoring </a:t>
            </a:r>
            <a:r>
              <a:rPr lang="nl-BE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nl-BE" sz="16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nieuw)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Verbetering van de kwaliteit van producten =&gt; om </a:t>
            </a:r>
            <a:r>
              <a:rPr lang="nl-BE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ze beter </a:t>
            </a:r>
            <a:r>
              <a:rPr lang="nl-BE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 de markt </a:t>
            </a:r>
            <a:r>
              <a:rPr lang="nl-BE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te kunnen zetten </a:t>
            </a:r>
            <a:r>
              <a:rPr lang="nl-BE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nl-BE" sz="16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nieuw</a:t>
            </a:r>
            <a:r>
              <a:rPr lang="nl-BE" sz="16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</a:p>
          <a:p>
            <a:pPr lvl="1"/>
            <a:endParaRPr lang="nl-BE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551639"/>
          </a:xfrm>
        </p:spPr>
        <p:txBody>
          <a:bodyPr/>
          <a:lstStyle/>
          <a:p>
            <a:r>
              <a:rPr lang="nl-BE" sz="2400" dirty="0">
                <a:solidFill>
                  <a:srgbClr val="0070C0"/>
                </a:solidFill>
              </a:rPr>
              <a:t>Het Vlaams Bijenteeltprogramma</a:t>
            </a:r>
            <a:endParaRPr lang="nl-BE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44747" y="1340768"/>
            <a:ext cx="8179732" cy="4320480"/>
          </a:xfrm>
        </p:spPr>
        <p:txBody>
          <a:bodyPr/>
          <a:lstStyle/>
          <a:p>
            <a:r>
              <a:rPr lang="nl-BE" sz="2400" b="1" dirty="0" smtClean="0">
                <a:latin typeface="+mn-lt"/>
              </a:rPr>
              <a:t>Opzet en werking</a:t>
            </a:r>
          </a:p>
          <a:p>
            <a:endParaRPr lang="nl-BE" dirty="0">
              <a:latin typeface="+mn-lt"/>
            </a:endParaRPr>
          </a:p>
          <a:p>
            <a:pPr marL="0" indent="0">
              <a:buNone/>
            </a:pPr>
            <a:r>
              <a:rPr lang="nl-BE" dirty="0" smtClean="0">
                <a:latin typeface="+mn-lt"/>
              </a:rPr>
              <a:t>(Praktische organisatie)</a:t>
            </a:r>
          </a:p>
          <a:p>
            <a:pPr lvl="1"/>
            <a:r>
              <a:rPr lang="nl-BE" dirty="0" err="1" smtClean="0">
                <a:solidFill>
                  <a:schemeClr val="tx1"/>
                </a:solidFill>
                <a:latin typeface="+mn-lt"/>
              </a:rPr>
              <a:t>Toezichtscomité</a:t>
            </a:r>
            <a:endParaRPr lang="nl-BE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nl-BE" dirty="0" smtClean="0">
                <a:solidFill>
                  <a:schemeClr val="tx1"/>
                </a:solidFill>
                <a:latin typeface="+mn-lt"/>
              </a:rPr>
              <a:t>Vzw Vlaams Bijenteeltprogramma (door sector)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nl-BE" dirty="0" smtClean="0">
                <a:solidFill>
                  <a:schemeClr val="tx1"/>
                </a:solidFill>
                <a:latin typeface="+mn-lt"/>
              </a:rPr>
              <a:t>Projectleiding (promotor + </a:t>
            </a:r>
            <a:r>
              <a:rPr lang="nl-BE" dirty="0" err="1" smtClean="0">
                <a:solidFill>
                  <a:schemeClr val="tx1"/>
                </a:solidFill>
                <a:latin typeface="+mn-lt"/>
              </a:rPr>
              <a:t>co-promotor</a:t>
            </a:r>
            <a:r>
              <a:rPr lang="nl-BE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1"/>
            <a:r>
              <a:rPr lang="nl-BE" dirty="0" err="1">
                <a:solidFill>
                  <a:schemeClr val="tx1"/>
                </a:solidFill>
                <a:latin typeface="+mn-lt"/>
              </a:rPr>
              <a:t>Honeybee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 smtClean="0">
                <a:solidFill>
                  <a:schemeClr val="tx1"/>
                </a:solidFill>
                <a:latin typeface="+mn-lt"/>
              </a:rPr>
              <a:t>Valley</a:t>
            </a:r>
            <a:endParaRPr lang="nl-BE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nl-BE" dirty="0" smtClean="0">
                <a:solidFill>
                  <a:schemeClr val="tx1"/>
                </a:solidFill>
                <a:latin typeface="+mn-lt"/>
              </a:rPr>
              <a:t>Werkgroepen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 marL="288000" lvl="1" indent="0">
              <a:buNone/>
            </a:pPr>
            <a:r>
              <a:rPr lang="nl-BE" dirty="0" smtClean="0">
                <a:solidFill>
                  <a:schemeClr val="tx1"/>
                </a:solidFill>
                <a:latin typeface="+mn-lt"/>
              </a:rPr>
              <a:t>    -  selectiewerk</a:t>
            </a:r>
          </a:p>
          <a:p>
            <a:pPr marL="288000" lvl="1" indent="0">
              <a:buNone/>
            </a:pPr>
            <a:r>
              <a:rPr lang="nl-BE" dirty="0" smtClean="0">
                <a:solidFill>
                  <a:schemeClr val="tx1"/>
                </a:solidFill>
                <a:latin typeface="+mn-lt"/>
              </a:rPr>
              <a:t>    -  educatieve en experimentele bijenstanden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9586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81367" cy="1116000"/>
          </a:xfrm>
        </p:spPr>
        <p:txBody>
          <a:bodyPr/>
          <a:lstStyle/>
          <a:p>
            <a:r>
              <a:rPr lang="nl-BE" sz="2400" dirty="0">
                <a:solidFill>
                  <a:srgbClr val="0070C0"/>
                </a:solidFill>
              </a:rPr>
              <a:t>Het Vlaams Bijenteeltprogramma</a:t>
            </a:r>
            <a:endParaRPr lang="nl-BE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971599" y="908720"/>
            <a:ext cx="7852879" cy="4968552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sz="2400" b="1" dirty="0" err="1" smtClean="0">
                <a:latin typeface="Calibri"/>
                <a:ea typeface="Calibri"/>
                <a:cs typeface="Times New Roman"/>
              </a:rPr>
              <a:t>Toezichtscomité</a:t>
            </a:r>
            <a:r>
              <a:rPr lang="nl-BE" sz="2400" b="1" dirty="0" smtClean="0">
                <a:latin typeface="Calibri"/>
                <a:ea typeface="Calibri"/>
                <a:cs typeface="Times New Roman"/>
              </a:rPr>
              <a:t> (1)</a:t>
            </a:r>
            <a:endParaRPr lang="nl-BE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dirty="0">
                <a:latin typeface="Calibri"/>
                <a:ea typeface="Calibri"/>
                <a:cs typeface="Times New Roman"/>
              </a:rPr>
              <a:t>Forum van overleg over het </a:t>
            </a:r>
            <a:r>
              <a:rPr lang="nl-BE" dirty="0" smtClean="0">
                <a:latin typeface="Calibri"/>
                <a:ea typeface="Calibri"/>
                <a:cs typeface="Times New Roman"/>
              </a:rPr>
              <a:t>VBP tussen </a:t>
            </a:r>
            <a:r>
              <a:rPr lang="nl-BE" dirty="0">
                <a:latin typeface="Calibri"/>
                <a:ea typeface="Calibri"/>
                <a:cs typeface="Times New Roman"/>
              </a:rPr>
              <a:t>de Vlaamse overheid en de georganiseerde Vlaamse </a:t>
            </a:r>
            <a:r>
              <a:rPr lang="nl-BE" dirty="0" smtClean="0">
                <a:latin typeface="Calibri"/>
                <a:ea typeface="Calibri"/>
                <a:cs typeface="Times New Roman"/>
              </a:rPr>
              <a:t>bijenteeltsector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dirty="0" smtClean="0">
                <a:latin typeface="Calibri"/>
                <a:ea typeface="Calibri"/>
                <a:cs typeface="Times New Roman"/>
              </a:rPr>
              <a:t>Is het </a:t>
            </a:r>
            <a:r>
              <a:rPr lang="nl-BE" dirty="0">
                <a:latin typeface="Calibri"/>
                <a:ea typeface="Calibri"/>
                <a:cs typeface="Times New Roman"/>
              </a:rPr>
              <a:t>belangrijkste bestuursorgaan van het </a:t>
            </a:r>
            <a:r>
              <a:rPr lang="nl-BE" dirty="0" smtClean="0">
                <a:latin typeface="Calibri"/>
                <a:ea typeface="Calibri"/>
                <a:cs typeface="Times New Roman"/>
              </a:rPr>
              <a:t>VBP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nl-BE" dirty="0" smtClean="0">
                <a:latin typeface="Calibri"/>
                <a:ea typeface="Calibri"/>
                <a:cs typeface="Times New Roman"/>
              </a:rPr>
              <a:t>Samenstelling:</a:t>
            </a:r>
            <a:endParaRPr lang="nl-BE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>
                <a:latin typeface="Calibri"/>
                <a:ea typeface="Calibri"/>
                <a:cs typeface="Times New Roman"/>
              </a:rPr>
              <a:t>Departement Landbouw en Visserij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>
                <a:latin typeface="Calibri"/>
                <a:ea typeface="Calibri"/>
                <a:cs typeface="Times New Roman"/>
              </a:rPr>
              <a:t>de </a:t>
            </a:r>
            <a:r>
              <a:rPr lang="nl-BE" dirty="0" smtClean="0">
                <a:latin typeface="Calibri"/>
                <a:ea typeface="Calibri"/>
                <a:cs typeface="Times New Roman"/>
              </a:rPr>
              <a:t>representatieve federaties in Vlaanderen</a:t>
            </a:r>
            <a:endParaRPr lang="nl-BE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 err="1">
                <a:latin typeface="Calibri"/>
                <a:ea typeface="Calibri"/>
                <a:cs typeface="Times New Roman"/>
              </a:rPr>
              <a:t>Honeybee</a:t>
            </a:r>
            <a:r>
              <a:rPr lang="nl-BE" dirty="0">
                <a:latin typeface="Calibri"/>
                <a:ea typeface="Calibri"/>
                <a:cs typeface="Times New Roman"/>
              </a:rPr>
              <a:t> </a:t>
            </a:r>
            <a:r>
              <a:rPr lang="nl-BE" dirty="0" err="1" smtClean="0">
                <a:latin typeface="Calibri"/>
                <a:ea typeface="Calibri"/>
                <a:cs typeface="Times New Roman"/>
              </a:rPr>
              <a:t>Valley</a:t>
            </a:r>
            <a:r>
              <a:rPr lang="nl-BE" dirty="0" smtClean="0">
                <a:latin typeface="Calibri"/>
                <a:ea typeface="Calibri"/>
                <a:cs typeface="Times New Roman"/>
              </a:rPr>
              <a:t> (promotor)</a:t>
            </a:r>
            <a:endParaRPr lang="nl-BE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 smtClean="0">
                <a:latin typeface="Calibri"/>
                <a:ea typeface="Calibri"/>
                <a:cs typeface="Times New Roman"/>
              </a:rPr>
              <a:t>VVCB (</a:t>
            </a:r>
            <a:r>
              <a:rPr lang="nl-BE" dirty="0" err="1" smtClean="0">
                <a:latin typeface="Calibri"/>
                <a:ea typeface="Calibri"/>
                <a:cs typeface="Times New Roman"/>
              </a:rPr>
              <a:t>co-promotor</a:t>
            </a:r>
            <a:r>
              <a:rPr lang="nl-BE" dirty="0" smtClean="0">
                <a:latin typeface="Calibri"/>
                <a:ea typeface="Calibri"/>
                <a:cs typeface="Times New Roman"/>
              </a:rPr>
              <a:t>)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>
                <a:latin typeface="Calibri"/>
                <a:ea typeface="Calibri"/>
                <a:cs typeface="Times New Roman"/>
              </a:rPr>
              <a:t>Praktijkcentrum Bijen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"/>
            </a:pPr>
            <a:r>
              <a:rPr lang="nl-BE" dirty="0" smtClean="0">
                <a:latin typeface="Calibri"/>
                <a:ea typeface="Calibri"/>
                <a:cs typeface="Times New Roman"/>
              </a:rPr>
              <a:t>Op project tewerkgestelde medewerkers (rapportering)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"/>
            </a:pPr>
            <a:endParaRPr lang="nl-BE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"/>
            </a:pPr>
            <a:endParaRPr lang="nl-BE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7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>
                <a:solidFill>
                  <a:srgbClr val="0070C0"/>
                </a:solidFill>
              </a:rPr>
              <a:t>Het Vlaams Bijenteeltprogramma</a:t>
            </a:r>
            <a:endParaRPr lang="nl-BE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44747" y="908720"/>
            <a:ext cx="8179732" cy="4896544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sz="2400" b="1" dirty="0" err="1">
                <a:latin typeface="Calibri"/>
                <a:ea typeface="Calibri"/>
                <a:cs typeface="Times New Roman"/>
              </a:rPr>
              <a:t>Toezichtscomité</a:t>
            </a:r>
            <a:r>
              <a:rPr lang="nl-BE" sz="2400" b="1" dirty="0">
                <a:latin typeface="Calibri"/>
                <a:ea typeface="Calibri"/>
                <a:cs typeface="Times New Roman"/>
              </a:rPr>
              <a:t> </a:t>
            </a:r>
            <a:r>
              <a:rPr lang="nl-BE" sz="2400" b="1" dirty="0" smtClean="0">
                <a:latin typeface="Calibri"/>
                <a:ea typeface="Calibri"/>
                <a:cs typeface="Times New Roman"/>
              </a:rPr>
              <a:t>(2)</a:t>
            </a:r>
            <a:endParaRPr lang="nl-BE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dirty="0" smtClean="0">
                <a:latin typeface="Calibri"/>
                <a:ea typeface="Calibri"/>
                <a:cs typeface="Times New Roman"/>
              </a:rPr>
              <a:t>Opdracht</a:t>
            </a:r>
            <a:endParaRPr lang="nl-BE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>
                <a:latin typeface="Calibri"/>
                <a:ea typeface="Calibri"/>
                <a:cs typeface="Times New Roman"/>
              </a:rPr>
              <a:t>vastleggen algemene doelstellingen en krachtlijnen van een nieuw 3 –jaarlijks programma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>
                <a:latin typeface="Calibri"/>
                <a:ea typeface="Calibri"/>
                <a:cs typeface="Times New Roman"/>
              </a:rPr>
              <a:t>beoordelen en goedkeuren van het ontwerp bijenteeltprogramma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>
                <a:latin typeface="Calibri"/>
                <a:ea typeface="Calibri"/>
                <a:cs typeface="Times New Roman"/>
              </a:rPr>
              <a:t>opvolgen en beoordelen van de uitvoering en de goede voortgang van het programma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"/>
            </a:pPr>
            <a:r>
              <a:rPr lang="nl-BE" dirty="0">
                <a:latin typeface="Calibri"/>
                <a:ea typeface="Calibri"/>
                <a:cs typeface="Times New Roman"/>
              </a:rPr>
              <a:t>bijsturen of herschikken van voorziene acties, eventueel bijkomende acties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dirty="0" smtClean="0">
                <a:latin typeface="Calibri"/>
                <a:ea typeface="Calibri"/>
                <a:cs typeface="Times New Roman"/>
              </a:rPr>
              <a:t>Organisatie: </a:t>
            </a:r>
            <a:endParaRPr lang="nl-BE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BE" dirty="0">
                <a:latin typeface="Calibri"/>
                <a:ea typeface="Calibri"/>
                <a:cs typeface="Times New Roman"/>
              </a:rPr>
              <a:t>t</a:t>
            </a:r>
            <a:r>
              <a:rPr lang="nl-BE" dirty="0" smtClean="0">
                <a:latin typeface="Calibri"/>
                <a:ea typeface="Calibri"/>
                <a:cs typeface="Times New Roman"/>
              </a:rPr>
              <a:t>rimestriële bijeenkomsten </a:t>
            </a:r>
            <a:r>
              <a:rPr lang="nl-BE" dirty="0">
                <a:latin typeface="Calibri"/>
                <a:ea typeface="Calibri"/>
                <a:cs typeface="Times New Roman"/>
              </a:rPr>
              <a:t>(zo nodig extra zittingen)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"/>
            </a:pPr>
            <a:r>
              <a:rPr lang="nl-BE" dirty="0" smtClean="0">
                <a:latin typeface="Calibri"/>
                <a:ea typeface="Calibri"/>
                <a:cs typeface="Times New Roman"/>
              </a:rPr>
              <a:t>secretariaat / rapportering</a:t>
            </a:r>
            <a:endParaRPr lang="nl-BE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39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>
                <a:solidFill>
                  <a:srgbClr val="0070C0"/>
                </a:solidFill>
              </a:rPr>
              <a:t>Het Vlaams Bijenteeltprogramma</a:t>
            </a:r>
            <a:endParaRPr lang="nl-BE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44747" y="980728"/>
            <a:ext cx="8179732" cy="4824536"/>
          </a:xfrm>
        </p:spPr>
        <p:txBody>
          <a:bodyPr/>
          <a:lstStyle/>
          <a:p>
            <a:pPr marL="288000" lvl="1" indent="0">
              <a:buNone/>
            </a:pPr>
            <a:r>
              <a:rPr lang="nl-BE" sz="2400" b="1" dirty="0" smtClean="0">
                <a:solidFill>
                  <a:schemeClr val="tx1"/>
                </a:solidFill>
                <a:latin typeface="+mn-lt"/>
              </a:rPr>
              <a:t>Inhoud</a:t>
            </a:r>
            <a:r>
              <a:rPr lang="nl-BE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  </a:t>
            </a:r>
          </a:p>
          <a:p>
            <a:pPr marL="288000" lvl="1" indent="0">
              <a:buNone/>
            </a:pPr>
            <a:r>
              <a:rPr lang="nl-BE" dirty="0" smtClean="0">
                <a:solidFill>
                  <a:schemeClr val="tx1"/>
                </a:solidFill>
                <a:latin typeface="+mn-lt"/>
              </a:rPr>
              <a:t>Acties </a:t>
            </a:r>
            <a:r>
              <a:rPr lang="nl-BE" dirty="0" smtClean="0">
                <a:latin typeface="+mn-lt"/>
              </a:rPr>
              <a:t>(</a:t>
            </a:r>
            <a:r>
              <a:rPr lang="nl-BE" i="1" dirty="0" smtClean="0">
                <a:solidFill>
                  <a:srgbClr val="00B050"/>
                </a:solidFill>
                <a:latin typeface="+mn-lt"/>
              </a:rPr>
              <a:t>zie maatregelen in groen</a:t>
            </a:r>
            <a:r>
              <a:rPr lang="nl-BE" dirty="0" smtClean="0">
                <a:latin typeface="+mn-lt"/>
              </a:rPr>
              <a:t>)</a:t>
            </a:r>
          </a:p>
          <a:p>
            <a:pPr marL="288000" lvl="1" indent="0">
              <a:buNone/>
            </a:pPr>
            <a:r>
              <a:rPr lang="nl-NL" sz="2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2017/2019  wat is kenmerkend:</a:t>
            </a:r>
            <a:endParaRPr lang="nl-BE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"/>
            </a:pPr>
            <a:r>
              <a:rPr lang="nl-NL" b="1" dirty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projectmatig </a:t>
            </a:r>
            <a:r>
              <a:rPr lang="nl-NL" b="1" dirty="0" smtClean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sector-breed karakter </a:t>
            </a:r>
            <a:endParaRPr lang="nl-BE" dirty="0">
              <a:latin typeface="+mn-lt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"/>
            </a:pPr>
            <a:r>
              <a:rPr lang="nl-NL" b="1" dirty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prioritair</a:t>
            </a:r>
            <a:r>
              <a:rPr lang="nl-NL" dirty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  de bijensterfte in Vlaanderen terugdringen door: </a:t>
            </a:r>
            <a:endParaRPr lang="nl-NL" dirty="0" smtClean="0">
              <a:solidFill>
                <a:srgbClr val="424235"/>
              </a:solidFill>
              <a:latin typeface="+mn-lt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NL" dirty="0" smtClean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het </a:t>
            </a:r>
            <a:r>
              <a:rPr lang="nl-NL" dirty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promoten van betere, wetenschappelijk onderbouwde imkertechnieken en </a:t>
            </a:r>
            <a:r>
              <a:rPr lang="nl-NL" dirty="0" smtClean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-methoden</a:t>
            </a:r>
            <a:endParaRPr lang="nl-BE" dirty="0">
              <a:latin typeface="+mn-lt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NL" dirty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het opzetten van een selectiewerking, gebaseerd op de gedocumenteerde prestaties </a:t>
            </a:r>
            <a:r>
              <a:rPr lang="nl-NL" dirty="0" smtClean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en de virus-status van </a:t>
            </a:r>
            <a:r>
              <a:rPr lang="nl-NL" dirty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het </a:t>
            </a:r>
            <a:r>
              <a:rPr lang="nl-NL" dirty="0" smtClean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teeltmateriaal,</a:t>
            </a:r>
            <a:endParaRPr lang="nl-BE" dirty="0">
              <a:latin typeface="+mn-lt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NL" dirty="0" smtClean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bewaking representativiteit kwaliteits-analyses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"/>
            </a:pPr>
            <a:r>
              <a:rPr lang="nl-NL" dirty="0" smtClean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aandacht </a:t>
            </a:r>
            <a:r>
              <a:rPr lang="nl-NL" dirty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voor actieve en toegankelijke communicatie naar </a:t>
            </a:r>
            <a:r>
              <a:rPr lang="nl-NL" dirty="0" smtClean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imkerij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"/>
            </a:pPr>
            <a:r>
              <a:rPr lang="nl-NL" b="1" dirty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g</a:t>
            </a:r>
            <a:r>
              <a:rPr lang="nl-NL" b="1" dirty="0" smtClean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een </a:t>
            </a:r>
            <a:r>
              <a:rPr lang="nl-NL" b="1" dirty="0">
                <a:solidFill>
                  <a:srgbClr val="424235"/>
                </a:solidFill>
                <a:latin typeface="+mn-lt"/>
                <a:ea typeface="Calibri"/>
                <a:cs typeface="Times New Roman"/>
              </a:rPr>
              <a:t>steunstelsel met rechtstreekse financiële bijstand aan individuele producenten of lokale groepen.</a:t>
            </a:r>
            <a:endParaRPr lang="nl-BE" dirty="0">
              <a:latin typeface="+mn-lt"/>
              <a:ea typeface="Calibri"/>
              <a:cs typeface="Times New Roman"/>
            </a:endParaRPr>
          </a:p>
          <a:p>
            <a:pPr marL="288000" lvl="1" indent="0">
              <a:buNone/>
            </a:pPr>
            <a:endParaRPr lang="nl-BE" dirty="0" smtClean="0"/>
          </a:p>
          <a:p>
            <a:pPr marL="288000" lvl="1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5356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>
                <a:solidFill>
                  <a:srgbClr val="0070C0"/>
                </a:solidFill>
              </a:rPr>
              <a:t>Het Vlaams Bijenteeltprogramma</a:t>
            </a:r>
            <a:endParaRPr lang="nl-BE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11560" y="980728"/>
            <a:ext cx="8179732" cy="4824536"/>
          </a:xfrm>
        </p:spPr>
        <p:txBody>
          <a:bodyPr/>
          <a:lstStyle/>
          <a:p>
            <a:pPr marL="288000" lvl="1" indent="0">
              <a:buNone/>
            </a:pPr>
            <a:r>
              <a:rPr lang="nl-BE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Acties - Budget</a:t>
            </a:r>
          </a:p>
          <a:p>
            <a:pPr lvl="1">
              <a:buFontTx/>
              <a:buChar char="-"/>
            </a:pP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“2014/2016”: 697.000 €  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“2017/2019”: bijna 748.000 € </a:t>
            </a:r>
          </a:p>
          <a:p>
            <a:pPr lvl="1">
              <a:buFontTx/>
              <a:buChar char="-"/>
            </a:pP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Verdeeld over 3 gelijke jaarschijven</a:t>
            </a:r>
          </a:p>
          <a:p>
            <a:pPr lvl="1">
              <a:buFontTx/>
              <a:buChar char="-"/>
            </a:pP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Verdeling over de maatregelen: (</a:t>
            </a:r>
            <a:r>
              <a:rPr lang="nl-BE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-&gt; met flexibiliteit</a:t>
            </a:r>
            <a:r>
              <a:rPr lang="nl-BE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31" y="2542629"/>
            <a:ext cx="3508255" cy="319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96" y="2542629"/>
            <a:ext cx="3664455" cy="320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LV">
  <a:themeElements>
    <a:clrScheme name="Landbouw en Visserij">
      <a:dk1>
        <a:sysClr val="windowText" lastClr="000000"/>
      </a:dk1>
      <a:lt1>
        <a:sysClr val="window" lastClr="FFFFFF"/>
      </a:lt1>
      <a:dk2>
        <a:srgbClr val="EEEEE7"/>
      </a:dk2>
      <a:lt2>
        <a:srgbClr val="A3CC00"/>
      </a:lt2>
      <a:accent1>
        <a:srgbClr val="8BAE00"/>
      </a:accent1>
      <a:accent2>
        <a:srgbClr val="6F8B00"/>
      </a:accent2>
      <a:accent3>
        <a:srgbClr val="7D3C16"/>
      </a:accent3>
      <a:accent4>
        <a:srgbClr val="A24A19"/>
      </a:accent4>
      <a:accent5>
        <a:srgbClr val="C6591C"/>
      </a:accent5>
      <a:accent6>
        <a:srgbClr val="123648"/>
      </a:accent6>
      <a:hlink>
        <a:srgbClr val="2377A4"/>
      </a:hlink>
      <a:folHlink>
        <a:srgbClr val="2BA2E4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600</Words>
  <Application>Microsoft Office PowerPoint</Application>
  <PresentationFormat>Diavoorstelling (4:3)</PresentationFormat>
  <Paragraphs>114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Calibri</vt:lpstr>
      <vt:lpstr>Flanders Art Sans Medium</vt:lpstr>
      <vt:lpstr>FlandersArtSans-Bold</vt:lpstr>
      <vt:lpstr>FlandersArtSans-Regular</vt:lpstr>
      <vt:lpstr>Symbol</vt:lpstr>
      <vt:lpstr>Times New Roman</vt:lpstr>
      <vt:lpstr>Wingdings</vt:lpstr>
      <vt:lpstr>Presentatie_LV</vt:lpstr>
      <vt:lpstr>Het Vlaams Bijenteeltprogramma</vt:lpstr>
      <vt:lpstr>Het Vlaams Bijenteeltprogramma</vt:lpstr>
      <vt:lpstr>Het Vlaams Bijenteeltprogramma</vt:lpstr>
      <vt:lpstr>Het Vlaams Bijenteeltprogramma</vt:lpstr>
      <vt:lpstr>Het Vlaams Bijenteeltprogramma</vt:lpstr>
      <vt:lpstr>Het Vlaams Bijenteeltprogramma</vt:lpstr>
      <vt:lpstr>Het Vlaams Bijenteeltprogramma</vt:lpstr>
      <vt:lpstr>Het Vlaams Bijenteeltprogramma</vt:lpstr>
      <vt:lpstr>Het Vlaams Bijenteeltprogramma</vt:lpstr>
      <vt:lpstr>Het Vlaams Bijenteeltprogramma</vt:lpstr>
      <vt:lpstr>Voor geïnteresseerden:</vt:lpstr>
      <vt:lpstr>Meer informatie: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bijenteelt</dc:title>
  <dc:creator>VAN OMMESLAEGHE, Pieter</dc:creator>
  <cp:lastModifiedBy>Marc Peeters</cp:lastModifiedBy>
  <cp:revision>122</cp:revision>
  <cp:lastPrinted>2017-05-10T08:41:08Z</cp:lastPrinted>
  <dcterms:modified xsi:type="dcterms:W3CDTF">2017-05-11T18:12:55Z</dcterms:modified>
</cp:coreProperties>
</file>